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186" r:id="rId2"/>
    <p:sldId id="1136" r:id="rId3"/>
    <p:sldId id="1187" r:id="rId4"/>
    <p:sldId id="1149" r:id="rId5"/>
    <p:sldId id="1188" r:id="rId6"/>
    <p:sldId id="1155" r:id="rId7"/>
    <p:sldId id="1156" r:id="rId8"/>
    <p:sldId id="1157" r:id="rId9"/>
    <p:sldId id="1158" r:id="rId10"/>
    <p:sldId id="1159" r:id="rId11"/>
    <p:sldId id="1189" r:id="rId12"/>
    <p:sldId id="1208" r:id="rId13"/>
    <p:sldId id="1209" r:id="rId14"/>
    <p:sldId id="1210" r:id="rId15"/>
    <p:sldId id="1160" r:id="rId16"/>
    <p:sldId id="1161" r:id="rId17"/>
    <p:sldId id="1162" r:id="rId18"/>
    <p:sldId id="1164" r:id="rId19"/>
    <p:sldId id="1163" r:id="rId20"/>
    <p:sldId id="1165" r:id="rId21"/>
    <p:sldId id="1166" r:id="rId22"/>
    <p:sldId id="1167" r:id="rId23"/>
    <p:sldId id="1168" r:id="rId24"/>
    <p:sldId id="1169" r:id="rId25"/>
    <p:sldId id="1170" r:id="rId26"/>
    <p:sldId id="1219" r:id="rId27"/>
    <p:sldId id="1220" r:id="rId28"/>
    <p:sldId id="1221" r:id="rId29"/>
    <p:sldId id="1222" r:id="rId30"/>
    <p:sldId id="1223" r:id="rId31"/>
    <p:sldId id="1224" r:id="rId32"/>
    <p:sldId id="1225" r:id="rId33"/>
    <p:sldId id="1226" r:id="rId34"/>
    <p:sldId id="1227" r:id="rId35"/>
    <p:sldId id="1228" r:id="rId36"/>
    <p:sldId id="1229" r:id="rId37"/>
    <p:sldId id="1230" r:id="rId38"/>
    <p:sldId id="1231" r:id="rId39"/>
    <p:sldId id="1232" r:id="rId40"/>
    <p:sldId id="1194" r:id="rId41"/>
    <p:sldId id="1207" r:id="rId42"/>
    <p:sldId id="1212" r:id="rId43"/>
    <p:sldId id="1213" r:id="rId44"/>
    <p:sldId id="1214" r:id="rId45"/>
    <p:sldId id="1233" r:id="rId46"/>
    <p:sldId id="1172" r:id="rId47"/>
    <p:sldId id="1173" r:id="rId48"/>
    <p:sldId id="1174" r:id="rId49"/>
    <p:sldId id="1175" r:id="rId50"/>
    <p:sldId id="1176" r:id="rId51"/>
    <p:sldId id="1177" r:id="rId52"/>
    <p:sldId id="1178" r:id="rId53"/>
    <p:sldId id="1179" r:id="rId54"/>
    <p:sldId id="1234" r:id="rId55"/>
    <p:sldId id="1235" r:id="rId56"/>
    <p:sldId id="1147" r:id="rId57"/>
    <p:sldId id="263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/>
    <p:restoredTop sz="94609"/>
  </p:normalViewPr>
  <p:slideViewPr>
    <p:cSldViewPr snapToGrid="0" showGuides="1">
      <p:cViewPr varScale="1">
        <p:scale>
          <a:sx n="147" d="100"/>
          <a:sy n="147" d="100"/>
        </p:scale>
        <p:origin x="664" y="192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98894-9D7A-824D-9148-A03C7AA2E55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696D404-E452-AD4F-B7A2-AD3DC101D14F}">
      <dgm:prSet/>
      <dgm:spPr/>
      <dgm:t>
        <a:bodyPr/>
        <a:lstStyle/>
        <a:p>
          <a:r>
            <a:rPr lang="zh-CN" altLang="en-US" dirty="0"/>
            <a:t>生成式预训练</a:t>
          </a:r>
          <a:endParaRPr lang="en-CN"/>
        </a:p>
      </dgm:t>
    </dgm:pt>
    <dgm:pt modelId="{F4AB6188-362E-8649-84D4-8D4DDD4E5B22}" type="parTrans" cxnId="{102AB3B9-7242-4142-AA83-860E1696444A}">
      <dgm:prSet/>
      <dgm:spPr/>
      <dgm:t>
        <a:bodyPr/>
        <a:lstStyle/>
        <a:p>
          <a:endParaRPr lang="en-US"/>
        </a:p>
      </dgm:t>
    </dgm:pt>
    <dgm:pt modelId="{F6BDD1A4-1AA7-024D-A76C-A5241F36568E}" type="sibTrans" cxnId="{102AB3B9-7242-4142-AA83-860E1696444A}">
      <dgm:prSet/>
      <dgm:spPr/>
      <dgm:t>
        <a:bodyPr/>
        <a:lstStyle/>
        <a:p>
          <a:endParaRPr lang="en-US"/>
        </a:p>
      </dgm:t>
    </dgm:pt>
    <dgm:pt modelId="{EA7866CB-CB38-4A42-A76D-E6FB9F807C30}">
      <dgm:prSet/>
      <dgm:spPr/>
      <dgm:t>
        <a:bodyPr/>
        <a:lstStyle/>
        <a:p>
          <a:r>
            <a:rPr lang="zh-CN" altLang="en-US" dirty="0"/>
            <a:t>在大规模文本数据上训练一个高容量的语言模型，从而学习 更加丰富的上下文信息</a:t>
          </a:r>
          <a:endParaRPr lang="en-CN"/>
        </a:p>
      </dgm:t>
    </dgm:pt>
    <dgm:pt modelId="{E4E182B9-FE81-6249-BC3F-D7159C6F91C2}" type="parTrans" cxnId="{674F126B-2C35-E94C-A6CD-5A795A45731E}">
      <dgm:prSet/>
      <dgm:spPr/>
      <dgm:t>
        <a:bodyPr/>
        <a:lstStyle/>
        <a:p>
          <a:endParaRPr lang="en-US"/>
        </a:p>
      </dgm:t>
    </dgm:pt>
    <dgm:pt modelId="{DE1289FE-56E9-B549-80BC-8324D7782E17}" type="sibTrans" cxnId="{674F126B-2C35-E94C-A6CD-5A795A45731E}">
      <dgm:prSet/>
      <dgm:spPr/>
      <dgm:t>
        <a:bodyPr/>
        <a:lstStyle/>
        <a:p>
          <a:endParaRPr lang="en-US"/>
        </a:p>
      </dgm:t>
    </dgm:pt>
    <dgm:pt modelId="{9092416A-BDA9-D840-A1A0-6D13CA65D05A}">
      <dgm:prSet/>
      <dgm:spPr/>
      <dgm:t>
        <a:bodyPr/>
        <a:lstStyle/>
        <a:p>
          <a:r>
            <a:rPr lang="zh-CN" altLang="en-US" dirty="0"/>
            <a:t>判别式任务精调</a:t>
          </a:r>
          <a:endParaRPr lang="en-CN"/>
        </a:p>
      </dgm:t>
    </dgm:pt>
    <dgm:pt modelId="{5C11D6BA-7D26-1144-9072-E331A62D5268}" type="parTrans" cxnId="{24558CC1-B899-C248-A9E9-35B481DFD57A}">
      <dgm:prSet/>
      <dgm:spPr/>
      <dgm:t>
        <a:bodyPr/>
        <a:lstStyle/>
        <a:p>
          <a:endParaRPr lang="en-US"/>
        </a:p>
      </dgm:t>
    </dgm:pt>
    <dgm:pt modelId="{DBA207E9-87FD-5045-8DDD-87AD018629C1}" type="sibTrans" cxnId="{24558CC1-B899-C248-A9E9-35B481DFD57A}">
      <dgm:prSet/>
      <dgm:spPr/>
      <dgm:t>
        <a:bodyPr/>
        <a:lstStyle/>
        <a:p>
          <a:endParaRPr lang="en-US"/>
        </a:p>
      </dgm:t>
    </dgm:pt>
    <dgm:pt modelId="{FE5FD164-1912-3743-9B92-5C001A53BCEF}">
      <dgm:prSet/>
      <dgm:spPr/>
      <dgm:t>
        <a:bodyPr/>
        <a:lstStyle/>
        <a:p>
          <a:r>
            <a:rPr lang="zh-CN" altLang="en-US" dirty="0"/>
            <a:t>将预训练好的模型适配到下游任务中，并使用有标注数据 学习判别式任务</a:t>
          </a:r>
          <a:endParaRPr lang="en-CN"/>
        </a:p>
      </dgm:t>
    </dgm:pt>
    <dgm:pt modelId="{D314EEA9-FEB9-194A-B1C0-A212ABAF93FE}" type="parTrans" cxnId="{B6278286-D905-394F-B5BF-93D939354EB3}">
      <dgm:prSet/>
      <dgm:spPr/>
      <dgm:t>
        <a:bodyPr/>
        <a:lstStyle/>
        <a:p>
          <a:endParaRPr lang="en-US"/>
        </a:p>
      </dgm:t>
    </dgm:pt>
    <dgm:pt modelId="{4722B5D6-2E39-C142-A09C-62458E165812}" type="sibTrans" cxnId="{B6278286-D905-394F-B5BF-93D939354EB3}">
      <dgm:prSet/>
      <dgm:spPr/>
      <dgm:t>
        <a:bodyPr/>
        <a:lstStyle/>
        <a:p>
          <a:endParaRPr lang="en-US"/>
        </a:p>
      </dgm:t>
    </dgm:pt>
    <dgm:pt modelId="{8367DF63-9FE8-684E-B51C-7018EFC476B5}" type="pres">
      <dgm:prSet presAssocID="{A7998894-9D7A-824D-9148-A03C7AA2E55A}" presName="linear" presStyleCnt="0">
        <dgm:presLayoutVars>
          <dgm:dir/>
          <dgm:animLvl val="lvl"/>
          <dgm:resizeHandles val="exact"/>
        </dgm:presLayoutVars>
      </dgm:prSet>
      <dgm:spPr/>
    </dgm:pt>
    <dgm:pt modelId="{DCFAE25A-C805-DE47-BE3A-96ECA9CD8ACB}" type="pres">
      <dgm:prSet presAssocID="{5696D404-E452-AD4F-B7A2-AD3DC101D14F}" presName="parentLin" presStyleCnt="0"/>
      <dgm:spPr/>
    </dgm:pt>
    <dgm:pt modelId="{F772D591-ABF0-BC47-890A-CF4F0C3E072B}" type="pres">
      <dgm:prSet presAssocID="{5696D404-E452-AD4F-B7A2-AD3DC101D14F}" presName="parentLeftMargin" presStyleLbl="node1" presStyleIdx="0" presStyleCnt="2"/>
      <dgm:spPr/>
    </dgm:pt>
    <dgm:pt modelId="{E3461816-7719-784A-9EB8-A109666D8543}" type="pres">
      <dgm:prSet presAssocID="{5696D404-E452-AD4F-B7A2-AD3DC101D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50F203-690C-E748-B828-4BB3647F60EE}" type="pres">
      <dgm:prSet presAssocID="{5696D404-E452-AD4F-B7A2-AD3DC101D14F}" presName="negativeSpace" presStyleCnt="0"/>
      <dgm:spPr/>
    </dgm:pt>
    <dgm:pt modelId="{11CA3998-5AE2-CB47-B419-E304AB0C25C1}" type="pres">
      <dgm:prSet presAssocID="{5696D404-E452-AD4F-B7A2-AD3DC101D14F}" presName="childText" presStyleLbl="conFgAcc1" presStyleIdx="0" presStyleCnt="2">
        <dgm:presLayoutVars>
          <dgm:bulletEnabled val="1"/>
        </dgm:presLayoutVars>
      </dgm:prSet>
      <dgm:spPr/>
    </dgm:pt>
    <dgm:pt modelId="{9DE52B11-6D46-E548-BD75-19F9C8A63EAD}" type="pres">
      <dgm:prSet presAssocID="{F6BDD1A4-1AA7-024D-A76C-A5241F36568E}" presName="spaceBetweenRectangles" presStyleCnt="0"/>
      <dgm:spPr/>
    </dgm:pt>
    <dgm:pt modelId="{220E6800-9E36-5448-A1D7-5D90DDE3B575}" type="pres">
      <dgm:prSet presAssocID="{9092416A-BDA9-D840-A1A0-6D13CA65D05A}" presName="parentLin" presStyleCnt="0"/>
      <dgm:spPr/>
    </dgm:pt>
    <dgm:pt modelId="{50E3DDBB-F277-3242-AACB-03A6CC1537AE}" type="pres">
      <dgm:prSet presAssocID="{9092416A-BDA9-D840-A1A0-6D13CA65D05A}" presName="parentLeftMargin" presStyleLbl="node1" presStyleIdx="0" presStyleCnt="2"/>
      <dgm:spPr/>
    </dgm:pt>
    <dgm:pt modelId="{5C478955-9B26-7A41-9AA0-6C4BA1080BAD}" type="pres">
      <dgm:prSet presAssocID="{9092416A-BDA9-D840-A1A0-6D13CA65D0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04260-4568-B542-A1C9-A48296191713}" type="pres">
      <dgm:prSet presAssocID="{9092416A-BDA9-D840-A1A0-6D13CA65D05A}" presName="negativeSpace" presStyleCnt="0"/>
      <dgm:spPr/>
    </dgm:pt>
    <dgm:pt modelId="{09823B72-AED2-0548-B137-A694BCD2B68B}" type="pres">
      <dgm:prSet presAssocID="{9092416A-BDA9-D840-A1A0-6D13CA65D0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0C6713-AEAF-804A-892C-F14877367EEB}" type="presOf" srcId="{5696D404-E452-AD4F-B7A2-AD3DC101D14F}" destId="{F772D591-ABF0-BC47-890A-CF4F0C3E072B}" srcOrd="0" destOrd="0" presId="urn:microsoft.com/office/officeart/2005/8/layout/list1"/>
    <dgm:cxn modelId="{DBFF3936-5645-F44D-BA99-6CDC1F99C30D}" type="presOf" srcId="{A7998894-9D7A-824D-9148-A03C7AA2E55A}" destId="{8367DF63-9FE8-684E-B51C-7018EFC476B5}" srcOrd="0" destOrd="0" presId="urn:microsoft.com/office/officeart/2005/8/layout/list1"/>
    <dgm:cxn modelId="{674F126B-2C35-E94C-A6CD-5A795A45731E}" srcId="{5696D404-E452-AD4F-B7A2-AD3DC101D14F}" destId="{EA7866CB-CB38-4A42-A76D-E6FB9F807C30}" srcOrd="0" destOrd="0" parTransId="{E4E182B9-FE81-6249-BC3F-D7159C6F91C2}" sibTransId="{DE1289FE-56E9-B549-80BC-8324D7782E17}"/>
    <dgm:cxn modelId="{2F3F336E-2EA6-8E4A-B32F-86DE2A0BF22C}" type="presOf" srcId="{EA7866CB-CB38-4A42-A76D-E6FB9F807C30}" destId="{11CA3998-5AE2-CB47-B419-E304AB0C25C1}" srcOrd="0" destOrd="0" presId="urn:microsoft.com/office/officeart/2005/8/layout/list1"/>
    <dgm:cxn modelId="{6422B483-EDC8-2C42-B7E1-02562E43DB1D}" type="presOf" srcId="{9092416A-BDA9-D840-A1A0-6D13CA65D05A}" destId="{50E3DDBB-F277-3242-AACB-03A6CC1537AE}" srcOrd="0" destOrd="0" presId="urn:microsoft.com/office/officeart/2005/8/layout/list1"/>
    <dgm:cxn modelId="{635ED283-0E5C-2E4A-AF79-D0F4F5C75D62}" type="presOf" srcId="{9092416A-BDA9-D840-A1A0-6D13CA65D05A}" destId="{5C478955-9B26-7A41-9AA0-6C4BA1080BAD}" srcOrd="1" destOrd="0" presId="urn:microsoft.com/office/officeart/2005/8/layout/list1"/>
    <dgm:cxn modelId="{B6278286-D905-394F-B5BF-93D939354EB3}" srcId="{9092416A-BDA9-D840-A1A0-6D13CA65D05A}" destId="{FE5FD164-1912-3743-9B92-5C001A53BCEF}" srcOrd="0" destOrd="0" parTransId="{D314EEA9-FEB9-194A-B1C0-A212ABAF93FE}" sibTransId="{4722B5D6-2E39-C142-A09C-62458E165812}"/>
    <dgm:cxn modelId="{2AA5888E-2CB3-084B-8BB1-1EE3F932FE40}" type="presOf" srcId="{FE5FD164-1912-3743-9B92-5C001A53BCEF}" destId="{09823B72-AED2-0548-B137-A694BCD2B68B}" srcOrd="0" destOrd="0" presId="urn:microsoft.com/office/officeart/2005/8/layout/list1"/>
    <dgm:cxn modelId="{102AB3B9-7242-4142-AA83-860E1696444A}" srcId="{A7998894-9D7A-824D-9148-A03C7AA2E55A}" destId="{5696D404-E452-AD4F-B7A2-AD3DC101D14F}" srcOrd="0" destOrd="0" parTransId="{F4AB6188-362E-8649-84D4-8D4DDD4E5B22}" sibTransId="{F6BDD1A4-1AA7-024D-A76C-A5241F36568E}"/>
    <dgm:cxn modelId="{24558CC1-B899-C248-A9E9-35B481DFD57A}" srcId="{A7998894-9D7A-824D-9148-A03C7AA2E55A}" destId="{9092416A-BDA9-D840-A1A0-6D13CA65D05A}" srcOrd="1" destOrd="0" parTransId="{5C11D6BA-7D26-1144-9072-E331A62D5268}" sibTransId="{DBA207E9-87FD-5045-8DDD-87AD018629C1}"/>
    <dgm:cxn modelId="{8A7B6DEB-BBA6-2449-BAA6-CCC41DD0E258}" type="presOf" srcId="{5696D404-E452-AD4F-B7A2-AD3DC101D14F}" destId="{E3461816-7719-784A-9EB8-A109666D8543}" srcOrd="1" destOrd="0" presId="urn:microsoft.com/office/officeart/2005/8/layout/list1"/>
    <dgm:cxn modelId="{422CB4C2-2383-384D-87D7-ED2B126707A9}" type="presParOf" srcId="{8367DF63-9FE8-684E-B51C-7018EFC476B5}" destId="{DCFAE25A-C805-DE47-BE3A-96ECA9CD8ACB}" srcOrd="0" destOrd="0" presId="urn:microsoft.com/office/officeart/2005/8/layout/list1"/>
    <dgm:cxn modelId="{9354ACC6-6A30-E34A-8E8F-75855156101E}" type="presParOf" srcId="{DCFAE25A-C805-DE47-BE3A-96ECA9CD8ACB}" destId="{F772D591-ABF0-BC47-890A-CF4F0C3E072B}" srcOrd="0" destOrd="0" presId="urn:microsoft.com/office/officeart/2005/8/layout/list1"/>
    <dgm:cxn modelId="{CE80CAFD-0197-2748-AC99-7077A1F54650}" type="presParOf" srcId="{DCFAE25A-C805-DE47-BE3A-96ECA9CD8ACB}" destId="{E3461816-7719-784A-9EB8-A109666D8543}" srcOrd="1" destOrd="0" presId="urn:microsoft.com/office/officeart/2005/8/layout/list1"/>
    <dgm:cxn modelId="{05D400F8-9C98-0242-9045-32F160E85843}" type="presParOf" srcId="{8367DF63-9FE8-684E-B51C-7018EFC476B5}" destId="{D350F203-690C-E748-B828-4BB3647F60EE}" srcOrd="1" destOrd="0" presId="urn:microsoft.com/office/officeart/2005/8/layout/list1"/>
    <dgm:cxn modelId="{250F970E-F15B-AB42-B4E1-0C386E4D6A73}" type="presParOf" srcId="{8367DF63-9FE8-684E-B51C-7018EFC476B5}" destId="{11CA3998-5AE2-CB47-B419-E304AB0C25C1}" srcOrd="2" destOrd="0" presId="urn:microsoft.com/office/officeart/2005/8/layout/list1"/>
    <dgm:cxn modelId="{A4D8C96C-1D7C-5A4A-ADA7-82D195E4296C}" type="presParOf" srcId="{8367DF63-9FE8-684E-B51C-7018EFC476B5}" destId="{9DE52B11-6D46-E548-BD75-19F9C8A63EAD}" srcOrd="3" destOrd="0" presId="urn:microsoft.com/office/officeart/2005/8/layout/list1"/>
    <dgm:cxn modelId="{573BE309-1D62-BF47-B4DD-01522002E5E8}" type="presParOf" srcId="{8367DF63-9FE8-684E-B51C-7018EFC476B5}" destId="{220E6800-9E36-5448-A1D7-5D90DDE3B575}" srcOrd="4" destOrd="0" presId="urn:microsoft.com/office/officeart/2005/8/layout/list1"/>
    <dgm:cxn modelId="{627697B8-55BA-254E-B6A2-87CA4B607532}" type="presParOf" srcId="{220E6800-9E36-5448-A1D7-5D90DDE3B575}" destId="{50E3DDBB-F277-3242-AACB-03A6CC1537AE}" srcOrd="0" destOrd="0" presId="urn:microsoft.com/office/officeart/2005/8/layout/list1"/>
    <dgm:cxn modelId="{1124F954-787B-A448-86E2-07AE714B934E}" type="presParOf" srcId="{220E6800-9E36-5448-A1D7-5D90DDE3B575}" destId="{5C478955-9B26-7A41-9AA0-6C4BA1080BAD}" srcOrd="1" destOrd="0" presId="urn:microsoft.com/office/officeart/2005/8/layout/list1"/>
    <dgm:cxn modelId="{E72CA506-83A9-E14D-B97D-52A437286DAB}" type="presParOf" srcId="{8367DF63-9FE8-684E-B51C-7018EFC476B5}" destId="{67104260-4568-B542-A1C9-A48296191713}" srcOrd="5" destOrd="0" presId="urn:microsoft.com/office/officeart/2005/8/layout/list1"/>
    <dgm:cxn modelId="{A2885B8F-5D62-3D48-A63A-9EB479D9B4E0}" type="presParOf" srcId="{8367DF63-9FE8-684E-B51C-7018EFC476B5}" destId="{09823B72-AED2-0548-B137-A694BCD2B6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3998-5AE2-CB47-B419-E304AB0C25C1}">
      <dsp:nvSpPr>
        <dsp:cNvPr id="0" name=""/>
        <dsp:cNvSpPr/>
      </dsp:nvSpPr>
      <dsp:spPr>
        <a:xfrm>
          <a:off x="0" y="388276"/>
          <a:ext cx="9443869" cy="14222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37388" rIns="73294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在大规模文本数据上训练一个高容量的语言模型，从而学习 更加丰富的上下文信息</a:t>
          </a:r>
          <a:endParaRPr lang="en-CN" sz="2100" kern="1200"/>
        </a:p>
      </dsp:txBody>
      <dsp:txXfrm>
        <a:off x="0" y="388276"/>
        <a:ext cx="9443869" cy="1422224"/>
      </dsp:txXfrm>
    </dsp:sp>
    <dsp:sp modelId="{E3461816-7719-784A-9EB8-A109666D8543}">
      <dsp:nvSpPr>
        <dsp:cNvPr id="0" name=""/>
        <dsp:cNvSpPr/>
      </dsp:nvSpPr>
      <dsp:spPr>
        <a:xfrm>
          <a:off x="472193" y="78316"/>
          <a:ext cx="6610708" cy="6199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生成式预训练</a:t>
          </a:r>
          <a:endParaRPr lang="en-CN" sz="2100" kern="1200"/>
        </a:p>
      </dsp:txBody>
      <dsp:txXfrm>
        <a:off x="502455" y="108578"/>
        <a:ext cx="6550184" cy="559396"/>
      </dsp:txXfrm>
    </dsp:sp>
    <dsp:sp modelId="{09823B72-AED2-0548-B137-A694BCD2B68B}">
      <dsp:nvSpPr>
        <dsp:cNvPr id="0" name=""/>
        <dsp:cNvSpPr/>
      </dsp:nvSpPr>
      <dsp:spPr>
        <a:xfrm>
          <a:off x="0" y="2233861"/>
          <a:ext cx="9443869" cy="14222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32949" tIns="437388" rIns="732949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将预训练好的模型适配到下游任务中，并使用有标注数据 学习判别式任务</a:t>
          </a:r>
          <a:endParaRPr lang="en-CN" sz="2100" kern="1200"/>
        </a:p>
      </dsp:txBody>
      <dsp:txXfrm>
        <a:off x="0" y="2233861"/>
        <a:ext cx="9443869" cy="1422224"/>
      </dsp:txXfrm>
    </dsp:sp>
    <dsp:sp modelId="{5C478955-9B26-7A41-9AA0-6C4BA1080BAD}">
      <dsp:nvSpPr>
        <dsp:cNvPr id="0" name=""/>
        <dsp:cNvSpPr/>
      </dsp:nvSpPr>
      <dsp:spPr>
        <a:xfrm>
          <a:off x="472193" y="1923901"/>
          <a:ext cx="6610708" cy="61992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9869" tIns="0" rIns="24986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判别式任务精调</a:t>
          </a:r>
          <a:endParaRPr lang="en-CN" sz="2100" kern="1200"/>
        </a:p>
      </dsp:txBody>
      <dsp:txXfrm>
        <a:off x="502455" y="1954163"/>
        <a:ext cx="6550184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为英伟达</a:t>
            </a:r>
            <a:r>
              <a:rPr kumimoji="1" lang="en-US" altLang="zh-CN" dirty="0"/>
              <a:t>A100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65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B8FBA-9C5F-C7E5-6E37-799F400BE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D2119B9-F5D6-E6E2-9903-44101C0C8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47CEB2-8B08-DCEA-F135-150A5F07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为英伟达</a:t>
            </a:r>
            <a:r>
              <a:rPr kumimoji="1" lang="en-US" altLang="zh-CN" dirty="0"/>
              <a:t>A100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F2D45-1A94-4FCE-6282-A43DA0815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6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6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88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5286E-3C25-7F9D-12B7-35AFC996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0C187C-92B1-A0C6-483C-C4869A0EE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B5821D-6F9A-86E6-32A4-8CEFED281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BA7AB-18FA-AB29-89A6-08A531825F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26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40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9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55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52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6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946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946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64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79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77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322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86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85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975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4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03FF9-E43F-DF52-C8A5-861B4DAE3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D0E1E9-E8E0-8765-D5A9-16043C0BC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30C015-877B-66E5-A7C8-7BCC42E56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DA0E4-3541-51F5-746E-2408E6565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3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865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46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676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64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79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04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352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6F150-C706-17BE-A2EE-2EF07874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CD7B08-AB82-13A4-B467-68D37E7AF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93738D-848F-9721-731B-A998C8037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DEFDD5-A781-9E75-04C8-9DB67E2C4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316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16BDF-03F1-0766-8E19-90C0822B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9DEE41-A449-E602-F630-BF3F83CDF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4E98F7-9F13-9AE7-8B09-AE5944D1D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06DCA-0206-6CE2-CCE8-791E8EB4B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40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3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37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32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72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0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5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F836-920C-9E6B-C7DD-8ACB6B06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2BFD1F-C642-4060-759F-F76833F22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29B7F8-1956-6071-14D3-73FA4D5F8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3BD0D5-1B2D-AC1C-DD16-AB4665A9A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38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048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25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64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50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CAEB0-C832-1A50-4044-CE40470A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A1E9DC-27DA-EF8F-6679-316459FD4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1B62E-92EB-BEDB-8BAA-796040E4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9C09B1-1498-DC85-3C46-4B6460CFA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4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701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007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21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471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5014-3479-43BF-EF2B-77DD16C7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204C5E-A245-93F5-CBAB-EA8CB633E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A164BE-271F-F1AE-9E9F-39BD1142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CB5CC-D826-13A6-3B9A-6EAD76E9C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10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7D417-C863-C429-D203-210D1566A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3DDD57-6132-D21F-936A-A77CECA58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23530C-D939-9E88-7622-2871A9A27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705D1-293D-86CD-B03A-FD20369566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5782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26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为英伟达</a:t>
            </a:r>
            <a:r>
              <a:rPr kumimoji="1" lang="en-US" altLang="zh-CN" dirty="0"/>
              <a:t>A100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5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为英伟达</a:t>
            </a:r>
            <a:r>
              <a:rPr kumimoji="1" lang="en-US" altLang="zh-CN" dirty="0"/>
              <a:t>A100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26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为英伟达</a:t>
            </a:r>
            <a:r>
              <a:rPr kumimoji="1" lang="en-US" altLang="zh-CN" dirty="0"/>
              <a:t>A100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45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预训练语言模型</a:t>
            </a:r>
            <a:endParaRPr lang="zh-CN" altLang="en-US" sz="48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A894A301-53F9-2FA7-C21E-36E9A2BC1BF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623BAC-AB57-F149-B2F9-775B003B26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/>
          <a:lstStyle/>
          <a:p>
            <a:r>
              <a:rPr lang="zh-CN" altLang="en-US" b="1" dirty="0"/>
              <a:t>根据任务特点，设置不同的输入输出形式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2CC27B-7BF7-A04F-B067-9F5B1701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07" y="1844323"/>
            <a:ext cx="10308985" cy="40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76E47-ABB0-4C8C-9A91-1C6BFE02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5638B-74F2-EBBE-2F9D-D06DC816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DD311-9325-ECEE-2714-9D080E0D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19929C-A291-34CF-60C0-5A8EC708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2769AFD-62AE-6335-10F5-3F48F30708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/>
          <a:lstStyle/>
          <a:p>
            <a:r>
              <a:rPr lang="en-US" altLang="zh-CN" sz="2400" b="1" dirty="0"/>
              <a:t>GPT-2 </a:t>
            </a:r>
            <a:r>
              <a:rPr lang="zh-CN" altLang="en-US" sz="2400" b="1" dirty="0"/>
              <a:t>是由 </a:t>
            </a:r>
            <a:r>
              <a:rPr lang="en-US" altLang="zh-CN" sz="2400" b="1" dirty="0"/>
              <a:t>OpenAI </a:t>
            </a:r>
            <a:r>
              <a:rPr lang="zh-CN" altLang="en-US" sz="2400" b="1" dirty="0"/>
              <a:t>公司于 </a:t>
            </a:r>
            <a:r>
              <a:rPr lang="en-US" altLang="zh-CN" sz="2400" b="1" dirty="0"/>
              <a:t>2019 </a:t>
            </a:r>
            <a:r>
              <a:rPr lang="zh-CN" altLang="en-US" sz="2400" b="1" dirty="0"/>
              <a:t>年发布的第二代 </a:t>
            </a:r>
            <a:r>
              <a:rPr lang="en-US" altLang="zh-CN" sz="2400" b="1" dirty="0"/>
              <a:t>GPT </a:t>
            </a:r>
            <a:r>
              <a:rPr lang="zh-CN" altLang="en-US" sz="2400" b="1" dirty="0"/>
              <a:t>系列预训练语言模型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379188-1578-3607-D7F7-737E1B17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51" y="1646970"/>
            <a:ext cx="7772400" cy="20789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0C8E99-106B-5D5E-4D37-768503B1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75" y="3856773"/>
            <a:ext cx="4304952" cy="25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GPT-3: Language Models are Few-Shot Learners</a:t>
            </a:r>
            <a:endParaRPr lang="en-US" altLang="zh-CN" dirty="0"/>
          </a:p>
          <a:p>
            <a:pPr lvl="1"/>
            <a:r>
              <a:rPr lang="zh-CN" altLang="en-US" dirty="0"/>
              <a:t>展示了超大规模语言模型在小样本学习（</a:t>
            </a:r>
            <a:r>
              <a:rPr lang="en-US" altLang="zh-CN" dirty="0"/>
              <a:t>few-shot learning</a:t>
            </a:r>
            <a:r>
              <a:rPr lang="zh-CN" altLang="en-US" dirty="0"/>
              <a:t>）上的能力</a:t>
            </a:r>
          </a:p>
          <a:p>
            <a:pPr lvl="1"/>
            <a:r>
              <a:rPr lang="zh-CN" altLang="en-US" dirty="0"/>
              <a:t>模型参数量进一步扩展至</a:t>
            </a:r>
            <a:r>
              <a:rPr lang="en-US" altLang="zh-CN" dirty="0"/>
              <a:t>175B</a:t>
            </a:r>
            <a:r>
              <a:rPr lang="zh-CN" altLang="en-US" dirty="0"/>
              <a:t>，预示着预训练模型进入到</a:t>
            </a:r>
            <a:r>
              <a:rPr lang="zh-CN" altLang="en-US" b="1" dirty="0"/>
              <a:t>超大规模时代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25389F-899A-5E45-BF68-2E03F6D5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80" y="2913359"/>
            <a:ext cx="9961123" cy="27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GPT-3: Language Models are Few-Shot Learners</a:t>
            </a:r>
            <a:endParaRPr lang="zh-CN" altLang="en-US" dirty="0"/>
          </a:p>
          <a:p>
            <a:pPr lvl="1"/>
            <a:r>
              <a:rPr lang="zh-CN" altLang="en-US" dirty="0"/>
              <a:t>传统预训练模型：直接在下游任务数据上精调</a:t>
            </a:r>
          </a:p>
          <a:p>
            <a:pPr lvl="1"/>
            <a:r>
              <a:rPr lang="en-US" altLang="zh-CN" dirty="0"/>
              <a:t>GPT-3</a:t>
            </a:r>
            <a:r>
              <a:rPr lang="zh-CN" altLang="en-US" dirty="0"/>
              <a:t>类超大规模模型</a:t>
            </a:r>
            <a:r>
              <a:rPr lang="en-US" altLang="zh-CN" dirty="0"/>
              <a:t>: zero-shot, one-shot, few-shot</a:t>
            </a:r>
          </a:p>
          <a:p>
            <a:pPr lvl="1"/>
            <a:r>
              <a:rPr lang="zh-CN" altLang="en-US" dirty="0"/>
              <a:t>例如，对于机器翻译任务，在小 样本的情况下，为了获得“</a:t>
            </a:r>
            <a:r>
              <a:rPr lang="en-US" altLang="zh-CN" dirty="0"/>
              <a:t>cheese”</a:t>
            </a:r>
            <a:r>
              <a:rPr lang="zh-CN" altLang="en-US" dirty="0"/>
              <a:t>的法语翻译，可以构建以下输入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297108-E2F5-BB4E-97CE-657C4872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0" y="3429000"/>
            <a:ext cx="5168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AC817-5C99-B1BA-20A9-71A331CD2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5F945-F001-4BF7-4801-6EB906CB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B0470-271C-9DB5-71A5-4D34DA086D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82A23-DC41-4A52-8233-ACA4C681DA6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047407-0812-E2E7-D382-ECAD7FA8B8D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1D21B1-40E9-3553-2A8D-B7CB99CCBCB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 模型</a:t>
            </a:r>
            <a:endParaRPr lang="en-CN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C8F7EF-D50B-23B6-410C-F52186C3FC5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C00033F-C216-8177-05C6-ED4EFC96202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Encoder-Decoder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DCBB62-4F03-66DB-D045-401F5477372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0B8B6BC-0B40-EF53-126E-BDA4F5EB74C7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预训练模型的任务微调：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NLU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NLG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C518E25-2D16-3AAE-5118-2ABFAB0A9A0D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377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BERT</a:t>
            </a:r>
            <a:r>
              <a:rPr lang="en-US" altLang="zh-CN" dirty="0"/>
              <a:t>: </a:t>
            </a:r>
            <a:r>
              <a:rPr lang="en-US" altLang="zh-CN" b="1" dirty="0"/>
              <a:t>B</a:t>
            </a:r>
            <a:r>
              <a:rPr lang="en-US" altLang="zh-CN" dirty="0"/>
              <a:t>idirectional </a:t>
            </a:r>
            <a:r>
              <a:rPr lang="en-US" altLang="zh-CN" b="1" dirty="0"/>
              <a:t>E</a:t>
            </a:r>
            <a:r>
              <a:rPr lang="en-US" altLang="zh-CN" dirty="0"/>
              <a:t>ncoder </a:t>
            </a:r>
            <a:r>
              <a:rPr lang="en-US" altLang="zh-CN" b="1" dirty="0"/>
              <a:t>R</a:t>
            </a:r>
            <a:r>
              <a:rPr lang="en-US" altLang="zh-CN" dirty="0"/>
              <a:t>epresentations from </a:t>
            </a:r>
            <a:r>
              <a:rPr lang="en-US" altLang="zh-CN" b="1" dirty="0"/>
              <a:t>T</a:t>
            </a:r>
            <a:r>
              <a:rPr lang="en-US" altLang="zh-CN" dirty="0"/>
              <a:t>ransformers (NAACL 2019 Best Paper)</a:t>
            </a:r>
          </a:p>
          <a:p>
            <a:pPr lvl="1"/>
            <a:r>
              <a:rPr lang="zh-CN" altLang="en-US" dirty="0"/>
              <a:t>提出了一种</a:t>
            </a:r>
            <a:r>
              <a:rPr lang="zh-CN" altLang="en-US" b="1" dirty="0"/>
              <a:t>双向</a:t>
            </a:r>
            <a:r>
              <a:rPr lang="zh-CN" altLang="en-US" dirty="0"/>
              <a:t>预训练语言模型方法</a:t>
            </a:r>
            <a:endParaRPr lang="en-US" altLang="zh-CN" dirty="0"/>
          </a:p>
          <a:p>
            <a:pPr lvl="1"/>
            <a:r>
              <a:rPr lang="zh-CN" altLang="en-US" dirty="0"/>
              <a:t>利用大规模自由文本训练两个无监督预训练任务</a:t>
            </a:r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在众多</a:t>
            </a:r>
            <a:r>
              <a:rPr lang="en-US" altLang="zh-CN" dirty="0"/>
              <a:t>NLP</a:t>
            </a:r>
            <a:r>
              <a:rPr lang="zh-CN" altLang="en-US" dirty="0"/>
              <a:t>任务中获得了显著性能提升</a:t>
            </a:r>
          </a:p>
          <a:p>
            <a:pPr lvl="1"/>
            <a:r>
              <a:rPr lang="zh-CN" altLang="en-US" dirty="0"/>
              <a:t>进一步强调了使用通用预训练取代繁杂的任务特定的模型设计</a:t>
            </a:r>
          </a:p>
        </p:txBody>
      </p:sp>
    </p:spTree>
    <p:extLst>
      <p:ext uri="{BB962C8B-B14F-4D97-AF65-F5344CB8AC3E}">
        <p14:creationId xmlns:p14="http://schemas.microsoft.com/office/powerpoint/2010/main" val="7537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GPT/BERT/</a:t>
            </a:r>
            <a:r>
              <a:rPr lang="en-US" altLang="zh-CN" b="1" dirty="0" err="1"/>
              <a:t>ELMo</a:t>
            </a:r>
            <a:r>
              <a:rPr lang="zh-CN" altLang="en-US" b="1" dirty="0"/>
              <a:t>之间的对比</a:t>
            </a:r>
            <a:endParaRPr lang="zh-CN" altLang="en-US" dirty="0"/>
          </a:p>
          <a:p>
            <a:pPr lvl="1"/>
            <a:r>
              <a:rPr lang="en-US" altLang="zh-CN" dirty="0"/>
              <a:t>GPT: </a:t>
            </a:r>
            <a:r>
              <a:rPr lang="zh-CN" altLang="en-US" b="1" dirty="0"/>
              <a:t>单向</a:t>
            </a:r>
            <a:r>
              <a:rPr lang="zh-CN" altLang="en-US" dirty="0"/>
              <a:t>从左至右的</a:t>
            </a:r>
            <a:r>
              <a:rPr lang="en-US" altLang="zh-CN" dirty="0"/>
              <a:t>Transformer</a:t>
            </a:r>
            <a:r>
              <a:rPr lang="zh-CN" altLang="en-US" dirty="0"/>
              <a:t>语言模型</a:t>
            </a:r>
          </a:p>
          <a:p>
            <a:pPr lvl="1"/>
            <a:r>
              <a:rPr lang="en-US" altLang="zh-CN" dirty="0" err="1"/>
              <a:t>ELMo</a:t>
            </a:r>
            <a:r>
              <a:rPr lang="en-US" altLang="zh-CN" dirty="0"/>
              <a:t>: </a:t>
            </a:r>
            <a:r>
              <a:rPr lang="zh-CN" altLang="en-US" dirty="0"/>
              <a:t>将</a:t>
            </a:r>
            <a:r>
              <a:rPr lang="zh-CN" altLang="en-US" b="1" dirty="0"/>
              <a:t>独立的</a:t>
            </a:r>
            <a:r>
              <a:rPr lang="zh-CN" altLang="en-US" dirty="0"/>
              <a:t>前向和后向的</a:t>
            </a:r>
            <a:r>
              <a:rPr lang="en-US" altLang="zh-CN" dirty="0"/>
              <a:t>LSTM</a:t>
            </a:r>
            <a:r>
              <a:rPr lang="zh-CN" altLang="en-US" dirty="0"/>
              <a:t>语言模型拼接所得</a:t>
            </a:r>
          </a:p>
          <a:p>
            <a:pPr lvl="1"/>
            <a:r>
              <a:rPr lang="en-US" altLang="zh-CN" dirty="0"/>
              <a:t>BERT: </a:t>
            </a:r>
            <a:r>
              <a:rPr lang="zh-CN" altLang="en-US" b="1" dirty="0"/>
              <a:t>双向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语言模型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923610-6962-7241-91FC-67C7645F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3" y="3207693"/>
            <a:ext cx="11303634" cy="26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255249" cy="5310104"/>
          </a:xfrm>
        </p:spPr>
        <p:txBody>
          <a:bodyPr/>
          <a:lstStyle/>
          <a:p>
            <a:r>
              <a:rPr lang="zh-CN" altLang="en-US" b="1" dirty="0"/>
              <a:t>整体结构</a:t>
            </a:r>
            <a:endParaRPr lang="zh-CN" altLang="en-US" dirty="0"/>
          </a:p>
          <a:p>
            <a:pPr lvl="1"/>
            <a:r>
              <a:rPr lang="zh-CN" altLang="en-US" dirty="0"/>
              <a:t>由深层</a:t>
            </a:r>
            <a:r>
              <a:rPr lang="en-US" altLang="zh-CN" dirty="0"/>
              <a:t>Transformer</a:t>
            </a:r>
            <a:r>
              <a:rPr lang="zh-CN" altLang="en-US" dirty="0"/>
              <a:t>模型构成</a:t>
            </a:r>
          </a:p>
          <a:p>
            <a:pPr lvl="2"/>
            <a:r>
              <a:rPr lang="en-US" altLang="zh-CN" dirty="0"/>
              <a:t>base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r>
              <a:rPr lang="zh-CN" altLang="en-US" dirty="0"/>
              <a:t>层，参数量</a:t>
            </a:r>
            <a:r>
              <a:rPr lang="en-US" altLang="zh-CN" dirty="0"/>
              <a:t>110M</a:t>
            </a:r>
          </a:p>
          <a:p>
            <a:pPr lvl="2"/>
            <a:r>
              <a:rPr lang="en-US" altLang="zh-CN" dirty="0"/>
              <a:t>large</a:t>
            </a:r>
            <a:r>
              <a:rPr lang="zh-CN" altLang="en-US" dirty="0"/>
              <a:t>：</a:t>
            </a:r>
            <a:r>
              <a:rPr lang="en-US" altLang="zh-CN" dirty="0"/>
              <a:t>24</a:t>
            </a:r>
            <a:r>
              <a:rPr lang="zh-CN" altLang="en-US" dirty="0"/>
              <a:t>层，参数量</a:t>
            </a:r>
            <a:r>
              <a:rPr lang="en-US" altLang="zh-CN" dirty="0"/>
              <a:t>330M</a:t>
            </a:r>
          </a:p>
          <a:p>
            <a:r>
              <a:rPr lang="zh-CN" altLang="en-US" b="1" dirty="0"/>
              <a:t>预训练任务</a:t>
            </a:r>
            <a:endParaRPr lang="zh-CN" altLang="en-US" dirty="0"/>
          </a:p>
          <a:p>
            <a:pPr lvl="1"/>
            <a:r>
              <a:rPr lang="zh-CN" altLang="en-US" dirty="0"/>
              <a:t>掩码语言模型（</a:t>
            </a:r>
            <a:r>
              <a:rPr lang="en-US" altLang="zh-CN" dirty="0"/>
              <a:t>Masked Language Model, MLM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下一个句子预测（</a:t>
            </a:r>
            <a:r>
              <a:rPr lang="en-US" altLang="zh-CN" dirty="0"/>
              <a:t>Next  Sentence Prediction, NSP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7AE187-8ECD-CC4A-AD3D-5073D0E0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75" y="1738533"/>
            <a:ext cx="5201319" cy="39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0120" cy="5310104"/>
          </a:xfrm>
        </p:spPr>
        <p:txBody>
          <a:bodyPr/>
          <a:lstStyle/>
          <a:p>
            <a:r>
              <a:rPr lang="en-US" altLang="zh-CN" b="1" dirty="0"/>
              <a:t>BERT</a:t>
            </a:r>
            <a:r>
              <a:rPr lang="zh-CN" altLang="en-US" b="1" dirty="0"/>
              <a:t>的输入表示由三部分组成</a:t>
            </a:r>
            <a:endParaRPr lang="en-US" altLang="zh-CN" b="1" dirty="0"/>
          </a:p>
          <a:p>
            <a:pPr lvl="1"/>
            <a:r>
              <a:rPr lang="zh-CN" altLang="en-US" dirty="0"/>
              <a:t>词向量：通过词向量矩阵将输入文本转换为实值向量表示</a:t>
            </a:r>
            <a:endParaRPr lang="en-US" altLang="zh-CN" dirty="0"/>
          </a:p>
          <a:p>
            <a:pPr lvl="1"/>
            <a:r>
              <a:rPr lang="zh-CN" altLang="en-US" dirty="0"/>
              <a:t>块向量：编码当前词属于哪一个块</a:t>
            </a:r>
            <a:endParaRPr lang="en-US" altLang="zh-CN" dirty="0"/>
          </a:p>
          <a:p>
            <a:pPr lvl="1"/>
            <a:r>
              <a:rPr lang="zh-CN" altLang="en-US" dirty="0"/>
              <a:t>位置向量：编码当前词的绝对位置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4B8D4E-634C-F949-AF6F-E9C3CBD8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5" y="3132944"/>
            <a:ext cx="9741250" cy="316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9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预训练任务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Masked Language Model (MLM)</a:t>
            </a:r>
            <a:endParaRPr lang="en-US" altLang="zh-CN" dirty="0"/>
          </a:p>
          <a:p>
            <a:pPr lvl="1"/>
            <a:r>
              <a:rPr lang="zh-CN" altLang="en-US" dirty="0"/>
              <a:t>将输入序列中的部分</a:t>
            </a:r>
            <a:r>
              <a:rPr lang="en-US" altLang="zh-CN" dirty="0"/>
              <a:t>token</a:t>
            </a:r>
            <a:r>
              <a:rPr lang="zh-CN" altLang="en-US" dirty="0"/>
              <a:t>进行掩码，并且要求模型将它们进行还原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BERT</a:t>
            </a:r>
            <a:r>
              <a:rPr lang="zh-CN" altLang="en-US" dirty="0"/>
              <a:t>中，会将</a:t>
            </a:r>
            <a:r>
              <a:rPr lang="en-US" altLang="zh-CN" b="1" dirty="0"/>
              <a:t>15%</a:t>
            </a:r>
            <a:r>
              <a:rPr lang="zh-CN" altLang="en-US" dirty="0"/>
              <a:t>的输入文本进行</a:t>
            </a:r>
            <a:r>
              <a:rPr lang="en-US" altLang="zh-CN" dirty="0"/>
              <a:t>mask</a:t>
            </a:r>
          </a:p>
          <a:p>
            <a:pPr lvl="3"/>
            <a:r>
              <a:rPr lang="zh-CN" altLang="en-US" dirty="0"/>
              <a:t>以 </a:t>
            </a:r>
            <a:r>
              <a:rPr lang="en-US" altLang="zh-CN" dirty="0"/>
              <a:t>80% </a:t>
            </a:r>
            <a:r>
              <a:rPr lang="zh-CN" altLang="en-US" dirty="0"/>
              <a:t>的概率替换为 </a:t>
            </a:r>
            <a:r>
              <a:rPr lang="en-US" altLang="zh-CN" dirty="0"/>
              <a:t>[MASK] </a:t>
            </a:r>
            <a:r>
              <a:rPr lang="zh-CN" altLang="en-US" dirty="0"/>
              <a:t>标记；</a:t>
            </a:r>
          </a:p>
          <a:p>
            <a:pPr lvl="3"/>
            <a:r>
              <a:rPr lang="zh-CN" altLang="en-US" dirty="0"/>
              <a:t>以 </a:t>
            </a:r>
            <a:r>
              <a:rPr lang="en-US" altLang="zh-CN" dirty="0"/>
              <a:t>10% </a:t>
            </a:r>
            <a:r>
              <a:rPr lang="zh-CN" altLang="en-US" dirty="0"/>
              <a:t>的概率替换为词表中的任意一个随机词；</a:t>
            </a:r>
          </a:p>
          <a:p>
            <a:pPr lvl="3"/>
            <a:r>
              <a:rPr lang="zh-CN" altLang="en-US" dirty="0"/>
              <a:t>以 </a:t>
            </a:r>
            <a:r>
              <a:rPr lang="en-US" altLang="zh-CN" dirty="0"/>
              <a:t>10% </a:t>
            </a:r>
            <a:r>
              <a:rPr lang="zh-CN" altLang="en-US" dirty="0"/>
              <a:t>的概率保持原词不变，即不替换。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B0D6E5-F50C-0146-A9CF-2C1FA27E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68" y="3961850"/>
            <a:ext cx="8533463" cy="18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 模型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499134-7F08-E947-BA23-356850BB556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 模型</a:t>
            </a:r>
            <a:endParaRPr lang="en-CN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FD7CF-8108-9A46-8D80-E6152E0C6D7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F1FBC5-E444-3741-9397-FCDB020C2C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 模型</a:t>
            </a:r>
            <a:endParaRPr lang="en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442C26-87DE-9340-9CF9-8F1D394172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A8DE17-2D0E-CD45-B6A8-413D4182FBA2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预训练模型的任务微调：</a:t>
            </a:r>
            <a:r>
              <a:rPr lang="en-US" altLang="zh-CN" dirty="0"/>
              <a:t>NLU</a:t>
            </a:r>
            <a:r>
              <a:rPr lang="zh-CN" altLang="en-US" dirty="0"/>
              <a:t>、</a:t>
            </a:r>
            <a:r>
              <a:rPr lang="en-US" altLang="zh-CN" dirty="0"/>
              <a:t>NLG</a:t>
            </a:r>
            <a:endParaRPr lang="en-C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534EF25-FD3D-1B49-B69C-AD4129D3778F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预训练任务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en-US" altLang="zh-CN" b="1" dirty="0"/>
              <a:t>Masked Language Model (MLM)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输出层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977B6A-B001-3247-9A44-61CFC120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68" y="2038663"/>
            <a:ext cx="4279063" cy="11467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4A9F62-2060-0F4E-B61C-DB1735989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23" y="5214070"/>
            <a:ext cx="4056608" cy="697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2E13FA-9EAB-AC4B-BBFD-2644E814B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805" y="3728470"/>
            <a:ext cx="3093491" cy="6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预训练任务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Next Sentence Prediction (NSP)</a:t>
            </a:r>
            <a:endParaRPr lang="en-US" altLang="zh-CN" dirty="0"/>
          </a:p>
          <a:p>
            <a:pPr lvl="1"/>
            <a:r>
              <a:rPr lang="zh-CN" altLang="en-US" dirty="0"/>
              <a:t>学习两段文本之间的关系（上下文信息）</a:t>
            </a:r>
          </a:p>
          <a:p>
            <a:pPr lvl="1"/>
            <a:r>
              <a:rPr lang="zh-CN" altLang="en-US" dirty="0"/>
              <a:t>预测</a:t>
            </a:r>
            <a:r>
              <a:rPr lang="en-US" altLang="zh-CN" i="1" dirty="0"/>
              <a:t>Sentence B</a:t>
            </a:r>
            <a:r>
              <a:rPr lang="zh-CN" altLang="en-US" dirty="0"/>
              <a:t>是否是</a:t>
            </a:r>
            <a:r>
              <a:rPr lang="en-US" altLang="zh-CN" i="1" dirty="0"/>
              <a:t>Sentence A</a:t>
            </a:r>
            <a:r>
              <a:rPr lang="zh-CN" altLang="en-US" dirty="0"/>
              <a:t>的下一个句子</a:t>
            </a:r>
            <a:endParaRPr lang="en-US" altLang="zh-CN" dirty="0"/>
          </a:p>
          <a:p>
            <a:pPr lvl="2"/>
            <a:r>
              <a:rPr lang="zh-CN" altLang="en-US" dirty="0"/>
              <a:t>正样本：文本中相邻的两个句子“句子 </a:t>
            </a:r>
            <a:r>
              <a:rPr lang="en-US" altLang="zh-CN" dirty="0"/>
              <a:t>A</a:t>
            </a:r>
            <a:r>
              <a:rPr lang="zh-CN" altLang="en-US" dirty="0"/>
              <a:t>”和“句子 </a:t>
            </a:r>
            <a:r>
              <a:rPr lang="en-US" altLang="zh-CN" dirty="0"/>
              <a:t>B</a:t>
            </a:r>
            <a:r>
              <a:rPr lang="zh-CN" altLang="en-US" dirty="0"/>
              <a:t>”，构成 “下一个句子”关系</a:t>
            </a:r>
          </a:p>
          <a:p>
            <a:pPr lvl="2"/>
            <a:r>
              <a:rPr lang="zh-CN" altLang="en-US" dirty="0"/>
              <a:t>负样本：将“句子 </a:t>
            </a:r>
            <a:r>
              <a:rPr lang="en-US" altLang="zh-CN" dirty="0"/>
              <a:t>B</a:t>
            </a:r>
            <a:r>
              <a:rPr lang="zh-CN" altLang="en-US" dirty="0"/>
              <a:t>”替换为语料库中任意一个句子，构成“非下一 个句子”关系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D7E4F9-884A-9E4D-9B0F-0F91AD19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3" y="3981346"/>
            <a:ext cx="8777574" cy="15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预训练任务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Next Sentence Prediction (NSP)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输出层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3297DC-AF04-5D40-A61C-9DE2C3E2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25" y="2064063"/>
            <a:ext cx="6040516" cy="10654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622BC0-9F3B-A243-B673-DF5CB87D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05" y="3728470"/>
            <a:ext cx="3093491" cy="6795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E388D8-0F90-6242-BDAD-B69E702F2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71" y="5277998"/>
            <a:ext cx="3859759" cy="7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整词掩码（</a:t>
            </a:r>
            <a:r>
              <a:rPr lang="en-US" altLang="zh-CN" b="1" dirty="0"/>
              <a:t>Whole</a:t>
            </a:r>
            <a:r>
              <a:rPr lang="zh-CN" altLang="en-US" b="1" dirty="0"/>
              <a:t> </a:t>
            </a:r>
            <a:r>
              <a:rPr lang="en-US" altLang="zh-CN" b="1" dirty="0"/>
              <a:t>Word</a:t>
            </a:r>
            <a:r>
              <a:rPr lang="zh-CN" altLang="en-US" b="1" dirty="0"/>
              <a:t> </a:t>
            </a:r>
            <a:r>
              <a:rPr lang="en-US" altLang="zh-CN" b="1" dirty="0"/>
              <a:t>Masking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MLM</a:t>
            </a:r>
            <a:r>
              <a:rPr lang="zh-CN" altLang="en-US" dirty="0"/>
              <a:t>：随机选取一定比例的</a:t>
            </a:r>
            <a:r>
              <a:rPr lang="en-US" altLang="zh-CN" dirty="0" err="1"/>
              <a:t>WordPiece</a:t>
            </a:r>
            <a:r>
              <a:rPr lang="zh-CN" altLang="en-US" b="1" dirty="0"/>
              <a:t>子词</a:t>
            </a:r>
            <a:endParaRPr lang="zh-CN" altLang="en-US" dirty="0"/>
          </a:p>
          <a:p>
            <a:pPr lvl="1"/>
            <a:r>
              <a:rPr lang="en-US" altLang="zh-CN" dirty="0"/>
              <a:t>WWM</a:t>
            </a:r>
            <a:r>
              <a:rPr lang="zh-CN" altLang="en-US" dirty="0"/>
              <a:t>：随机选取一定比例的</a:t>
            </a:r>
            <a:r>
              <a:rPr lang="zh-CN" altLang="en-US" b="1" dirty="0"/>
              <a:t>整词</a:t>
            </a:r>
            <a:r>
              <a:rPr lang="zh-CN" altLang="en-US" dirty="0"/>
              <a:t>，属于同一个整词的</a:t>
            </a:r>
            <a:r>
              <a:rPr lang="en-US" altLang="zh-CN" dirty="0" err="1"/>
              <a:t>WordPiece</a:t>
            </a:r>
            <a:r>
              <a:rPr lang="zh-CN" altLang="en-US" dirty="0"/>
              <a:t>子词均被掩码</a:t>
            </a:r>
          </a:p>
          <a:p>
            <a:pPr lvl="1"/>
            <a:r>
              <a:rPr lang="zh-CN" altLang="en-US" dirty="0"/>
              <a:t>总掩码数量不变，变动的是掩码位置的选取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F56F59-F7C7-BB46-B428-589183B8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62" y="3285969"/>
            <a:ext cx="8223042" cy="13937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CF07ED-8114-5A46-897A-51C4B901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428" y="4735877"/>
            <a:ext cx="7019144" cy="15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N-gram</a:t>
            </a:r>
            <a:r>
              <a:rPr lang="zh-CN" altLang="en-US" b="1" dirty="0"/>
              <a:t>掩码（</a:t>
            </a:r>
            <a:r>
              <a:rPr lang="en-US" altLang="zh-CN" b="1" dirty="0"/>
              <a:t>N-gram</a:t>
            </a:r>
            <a:r>
              <a:rPr lang="zh-CN" altLang="en-US" b="1" dirty="0"/>
              <a:t> </a:t>
            </a:r>
            <a:r>
              <a:rPr lang="en-US" altLang="zh-CN" b="1" dirty="0"/>
              <a:t>Masking</a:t>
            </a:r>
            <a:r>
              <a:rPr lang="zh-CN" altLang="en-US" b="1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对一个连续的</a:t>
            </a:r>
            <a:r>
              <a:rPr lang="en-US" altLang="zh-CN" dirty="0"/>
              <a:t>N-gram</a:t>
            </a:r>
            <a:r>
              <a:rPr lang="zh-CN" altLang="en-US" dirty="0"/>
              <a:t>单元进行掩码，进一步增加</a:t>
            </a:r>
            <a:r>
              <a:rPr lang="en-US" altLang="zh-CN" dirty="0"/>
              <a:t>MLM</a:t>
            </a:r>
            <a:r>
              <a:rPr lang="zh-CN" altLang="en-US" dirty="0"/>
              <a:t>任务的难度</a:t>
            </a:r>
          </a:p>
          <a:p>
            <a:pPr lvl="1"/>
            <a:r>
              <a:rPr lang="zh-CN" altLang="en-US" dirty="0"/>
              <a:t>难度：</a:t>
            </a:r>
            <a:r>
              <a:rPr lang="en-US" altLang="zh-CN" dirty="0"/>
              <a:t>N-gram Masking &gt; Whole Word Masking &gt; MLM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40463B-6C52-634F-B971-9E6C1DBC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67" y="3554313"/>
            <a:ext cx="7517567" cy="22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三种掩码策略的联系与区别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42188B-181C-DD48-B0F4-8767A0D3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4" y="2380911"/>
            <a:ext cx="10019051" cy="24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 err="1"/>
              <a:t>RoBERTa</a:t>
            </a:r>
            <a:endParaRPr lang="zh-CN" altLang="en-US" dirty="0"/>
          </a:p>
          <a:p>
            <a:pPr lvl="1"/>
            <a:r>
              <a:rPr lang="zh-CN" altLang="en-US" dirty="0"/>
              <a:t>探究</a:t>
            </a:r>
            <a:r>
              <a:rPr lang="en-US" altLang="zh-CN" dirty="0"/>
              <a:t>BERT</a:t>
            </a:r>
            <a:r>
              <a:rPr lang="zh-CN" altLang="en-US" dirty="0"/>
              <a:t>的各个设计环节，包括掩码策略、</a:t>
            </a:r>
            <a:r>
              <a:rPr lang="en-US" altLang="zh-CN" dirty="0"/>
              <a:t>NSP</a:t>
            </a:r>
            <a:r>
              <a:rPr lang="zh-CN" altLang="en-US" dirty="0"/>
              <a:t>的有效性、训练步数等</a:t>
            </a:r>
          </a:p>
          <a:p>
            <a:pPr lvl="1"/>
            <a:r>
              <a:rPr lang="zh-CN" altLang="en-US" dirty="0"/>
              <a:t>提出</a:t>
            </a:r>
            <a:r>
              <a:rPr lang="en-US" altLang="zh-CN" dirty="0"/>
              <a:t>CC-News</a:t>
            </a:r>
            <a:r>
              <a:rPr lang="zh-CN" altLang="en-US" dirty="0"/>
              <a:t>数据集，证明使用更多数据可以进一步提升预训练模型效果</a:t>
            </a:r>
            <a:endParaRPr lang="en-US" altLang="zh-CN" dirty="0"/>
          </a:p>
          <a:p>
            <a:r>
              <a:rPr lang="zh-CN" altLang="en-US" b="1" dirty="0"/>
              <a:t>静态掩码 </a:t>
            </a:r>
            <a:r>
              <a:rPr lang="en-US" altLang="zh-CN" b="1" dirty="0"/>
              <a:t>vs. </a:t>
            </a:r>
            <a:r>
              <a:rPr lang="zh-CN" altLang="en-US" b="1" dirty="0"/>
              <a:t>动态掩码 </a:t>
            </a:r>
            <a:endParaRPr lang="zh-CN" altLang="en-US" dirty="0"/>
          </a:p>
          <a:p>
            <a:pPr lvl="1"/>
            <a:r>
              <a:rPr lang="zh-CN" altLang="en-US" dirty="0"/>
              <a:t>目的：增加掩码语言模型中的随机性，提高文本的利用度</a:t>
            </a:r>
          </a:p>
          <a:p>
            <a:pPr lvl="1"/>
            <a:r>
              <a:rPr lang="zh-CN" altLang="en-US" dirty="0"/>
              <a:t>静态掩码：模型训练</a:t>
            </a:r>
            <a:r>
              <a:rPr lang="zh-CN" altLang="en-US" b="1" dirty="0"/>
              <a:t>之前</a:t>
            </a:r>
            <a:r>
              <a:rPr lang="zh-CN" altLang="en-US" dirty="0"/>
              <a:t>（数据预处理）阶段决定哪些词被</a:t>
            </a:r>
            <a:r>
              <a:rPr lang="en-US" altLang="zh-CN" dirty="0"/>
              <a:t>mask</a:t>
            </a:r>
            <a:r>
              <a:rPr lang="zh-CN" altLang="en-US" dirty="0"/>
              <a:t>，即</a:t>
            </a:r>
            <a:r>
              <a:rPr lang="en-US" altLang="zh-CN" dirty="0"/>
              <a:t>BERT</a:t>
            </a:r>
            <a:r>
              <a:rPr lang="zh-CN" altLang="en-US" dirty="0"/>
              <a:t>使用的方法</a:t>
            </a:r>
          </a:p>
          <a:p>
            <a:pPr lvl="1"/>
            <a:r>
              <a:rPr lang="zh-CN" altLang="en-US" dirty="0"/>
              <a:t>动态掩码：模型训练的</a:t>
            </a:r>
            <a:r>
              <a:rPr lang="zh-CN" altLang="en-US" b="1" dirty="0"/>
              <a:t>过程中</a:t>
            </a:r>
            <a:r>
              <a:rPr lang="zh-CN" altLang="en-US" dirty="0"/>
              <a:t>决定哪些词被</a:t>
            </a:r>
            <a:r>
              <a:rPr lang="en-US" altLang="zh-CN" dirty="0"/>
              <a:t>mask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A14702-7A19-D34D-B845-6D27DDA1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4691859"/>
            <a:ext cx="8398213" cy="18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 err="1"/>
              <a:t>RoBERTa</a:t>
            </a:r>
            <a:endParaRPr lang="zh-CN" altLang="en-US" dirty="0"/>
          </a:p>
          <a:p>
            <a:pPr lvl="1"/>
            <a:r>
              <a:rPr lang="en-US" altLang="zh-CN" dirty="0"/>
              <a:t>NSP</a:t>
            </a:r>
            <a:r>
              <a:rPr lang="zh-CN" altLang="en-US" dirty="0"/>
              <a:t>预训练任务是否是必要的？</a:t>
            </a:r>
          </a:p>
          <a:p>
            <a:pPr lvl="2"/>
            <a:r>
              <a:rPr lang="zh-CN" altLang="en-US" dirty="0"/>
              <a:t>实验结果表明，舍弃</a:t>
            </a:r>
            <a:r>
              <a:rPr lang="en-US" altLang="zh-CN" dirty="0"/>
              <a:t>NSP</a:t>
            </a:r>
            <a:r>
              <a:rPr lang="zh-CN" altLang="en-US" dirty="0"/>
              <a:t>任务可以获得微弱性能提升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D49649-4848-AA48-81F5-1DA54087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66" y="2752000"/>
            <a:ext cx="6952034" cy="3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 err="1"/>
              <a:t>RoBERTa</a:t>
            </a:r>
            <a:endParaRPr lang="zh-CN" altLang="en-US" dirty="0"/>
          </a:p>
          <a:p>
            <a:pPr lvl="1"/>
            <a:r>
              <a:rPr lang="zh-CN" altLang="en-US" dirty="0"/>
              <a:t>使用更大的批次大小以及更多数据</a:t>
            </a:r>
          </a:p>
          <a:p>
            <a:pPr lvl="2"/>
            <a:r>
              <a:rPr lang="zh-CN" altLang="en-US" dirty="0"/>
              <a:t>适当增加预训练步数，可以进一步提升预训练效果</a:t>
            </a:r>
          </a:p>
          <a:p>
            <a:pPr lvl="2"/>
            <a:r>
              <a:rPr lang="zh-CN" altLang="en-US" dirty="0"/>
              <a:t>目前广泛被认可的实证结论：训练预训练模型的关键之一是选用大的批次大小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8E7A0-5C89-FE47-AC76-28BAD1A1A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21" y="3159875"/>
            <a:ext cx="8378757" cy="27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 err="1"/>
              <a:t>RoBERTa</a:t>
            </a:r>
            <a:endParaRPr lang="en-US" altLang="zh-CN" dirty="0"/>
          </a:p>
          <a:p>
            <a:pPr lvl="1"/>
            <a:r>
              <a:rPr lang="zh-CN" altLang="en-US" dirty="0"/>
              <a:t>最终</a:t>
            </a:r>
            <a:r>
              <a:rPr lang="en-US" altLang="zh-CN" dirty="0" err="1"/>
              <a:t>RoBERTa</a:t>
            </a:r>
            <a:r>
              <a:rPr lang="zh-CN" altLang="en-US" dirty="0"/>
              <a:t>采用了以上所有优点</a:t>
            </a:r>
          </a:p>
          <a:p>
            <a:pPr lvl="1"/>
            <a:r>
              <a:rPr lang="zh-CN" altLang="en-US" b="1" dirty="0"/>
              <a:t>预训练任务</a:t>
            </a:r>
            <a:endParaRPr lang="zh-CN" altLang="en-US" dirty="0"/>
          </a:p>
          <a:p>
            <a:pPr lvl="2"/>
            <a:r>
              <a:rPr lang="zh-CN" altLang="en-US" dirty="0"/>
              <a:t>动态掩码技术（</a:t>
            </a:r>
            <a:r>
              <a:rPr lang="en-US" altLang="zh-CN" dirty="0"/>
              <a:t>Dynamic Masking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使用整句输入，舍弃</a:t>
            </a:r>
            <a:r>
              <a:rPr lang="en-US" altLang="zh-CN" dirty="0"/>
              <a:t>NSP</a:t>
            </a:r>
            <a:r>
              <a:rPr lang="zh-CN" altLang="en-US" dirty="0"/>
              <a:t>损失（</a:t>
            </a:r>
            <a:r>
              <a:rPr lang="en-US" altLang="zh-CN" dirty="0"/>
              <a:t>Full-Sentences without NSP loss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dirty="0"/>
              <a:t>预训练实验设置</a:t>
            </a:r>
            <a:endParaRPr lang="zh-CN" altLang="en-US" dirty="0"/>
          </a:p>
          <a:p>
            <a:pPr lvl="2"/>
            <a:r>
              <a:rPr lang="zh-CN" altLang="en-US" dirty="0"/>
              <a:t>使用更大的批次大小：</a:t>
            </a:r>
            <a:r>
              <a:rPr lang="en-US" altLang="zh-CN" dirty="0"/>
              <a:t>256 </a:t>
            </a:r>
            <a:r>
              <a:rPr lang="zh-CN" altLang="en-US" dirty="0"/>
              <a:t>→ </a:t>
            </a:r>
            <a:r>
              <a:rPr lang="en-US" altLang="zh-CN" dirty="0"/>
              <a:t>8192</a:t>
            </a:r>
            <a:endParaRPr lang="zh-CN" altLang="en-US" dirty="0"/>
          </a:p>
          <a:p>
            <a:pPr lvl="2"/>
            <a:r>
              <a:rPr lang="zh-CN" altLang="en-US" dirty="0"/>
              <a:t>更大的</a:t>
            </a:r>
            <a:r>
              <a:rPr lang="en-US" altLang="zh-CN" dirty="0"/>
              <a:t>byte-level BPE</a:t>
            </a:r>
            <a:r>
              <a:rPr lang="zh-CN" altLang="en-US" dirty="0"/>
              <a:t>词表（</a:t>
            </a:r>
            <a:r>
              <a:rPr lang="en-US" altLang="zh-CN" dirty="0" err="1"/>
              <a:t>sentencepiece</a:t>
            </a:r>
            <a:r>
              <a:rPr lang="zh-CN" altLang="en-US" dirty="0"/>
              <a:t>）：</a:t>
            </a:r>
            <a:r>
              <a:rPr lang="en-US" altLang="zh-CN" dirty="0"/>
              <a:t>30k → 50K</a:t>
            </a:r>
          </a:p>
        </p:txBody>
      </p:sp>
    </p:spTree>
    <p:extLst>
      <p:ext uri="{BB962C8B-B14F-4D97-AF65-F5344CB8AC3E}">
        <p14:creationId xmlns:p14="http://schemas.microsoft.com/office/powerpoint/2010/main" val="23472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5B603-2BC8-0EBC-64ED-3061D3269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4D7C0-8574-7239-D2F6-399F7C48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/>
              <a:t>概述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C0D41-E6C5-444D-64FC-FC5039D289B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FF722-F488-A291-9848-32F410C083E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213C2-49C9-8D01-365B-DEDB57E6C23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8E6F8-CDC5-CCAD-5764-E8D17497C24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41DB4-30EA-823D-AFFD-8FE93A0BE8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4E781B-D088-39F3-B71B-7FA2CF4C10C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Encoder-Decoder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2D1557-F57A-E7FE-D72F-F28AB3AD8D1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E660711-6DF5-12D5-A2E4-8D7B5C3BB1FD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预训练模型的任务微调：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NLU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NLG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F3E87EE-7B0E-F50D-C257-FA86F4D35D7C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66101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ALBERT</a:t>
            </a:r>
            <a:endParaRPr lang="zh-CN" altLang="en-US" dirty="0"/>
          </a:p>
          <a:p>
            <a:pPr lvl="1"/>
            <a:r>
              <a:rPr lang="zh-CN" altLang="en-US" dirty="0"/>
              <a:t>提出一种更加小巧（从参数量的角度）的预训练</a:t>
            </a:r>
          </a:p>
          <a:p>
            <a:pPr lvl="1"/>
            <a:r>
              <a:rPr lang="zh-CN" altLang="en-US" dirty="0"/>
              <a:t>两种主要技术：词向量因式分解、跨层参数共享</a:t>
            </a:r>
            <a:endParaRPr lang="en-US" altLang="zh-CN" dirty="0"/>
          </a:p>
          <a:p>
            <a:r>
              <a:rPr lang="zh-CN" altLang="en-US" b="1" dirty="0"/>
              <a:t>词向量因式分解（</a:t>
            </a:r>
            <a:r>
              <a:rPr lang="en-US" altLang="zh-CN" b="1" dirty="0"/>
              <a:t>Factorized Embedding Parameterization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BERT</a:t>
            </a:r>
            <a:r>
              <a:rPr lang="zh-CN" altLang="en-US" dirty="0"/>
              <a:t>中，</a:t>
            </a:r>
            <a:r>
              <a:rPr lang="en-US" altLang="zh-CN" dirty="0" err="1"/>
              <a:t>embedding_size</a:t>
            </a:r>
            <a:r>
              <a:rPr lang="en-US" altLang="zh-CN" dirty="0"/>
              <a:t> == </a:t>
            </a:r>
            <a:r>
              <a:rPr lang="en-US" altLang="zh-CN" dirty="0" err="1"/>
              <a:t>hidden_size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ALBERT</a:t>
            </a:r>
            <a:r>
              <a:rPr lang="zh-CN" altLang="en-US" dirty="0"/>
              <a:t>中，</a:t>
            </a:r>
            <a:r>
              <a:rPr lang="en-US" altLang="zh-CN" dirty="0" err="1"/>
              <a:t>embedding_size</a:t>
            </a:r>
            <a:r>
              <a:rPr lang="en-US" altLang="zh-CN" dirty="0"/>
              <a:t> &lt; </a:t>
            </a:r>
            <a:r>
              <a:rPr lang="en-US" altLang="zh-CN" dirty="0" err="1"/>
              <a:t>hidden_size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B44400-B0E9-BA4B-9CAF-43593D83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09" y="3986933"/>
            <a:ext cx="7963711" cy="23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ALBERT</a:t>
            </a:r>
            <a:endParaRPr lang="zh-CN" altLang="en-US" dirty="0"/>
          </a:p>
          <a:p>
            <a:pPr lvl="1"/>
            <a:r>
              <a:rPr lang="zh-CN" altLang="en-US" dirty="0"/>
              <a:t>利用词向量因式分解后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举例：</a:t>
            </a:r>
            <a:r>
              <a:rPr lang="zh-CN" altLang="en-US" i="1" dirty="0"/>
              <a:t>  </a:t>
            </a:r>
            <a:r>
              <a:rPr lang="en-US" altLang="zh-CN" i="1" dirty="0"/>
              <a:t>V=30000,</a:t>
            </a:r>
            <a:r>
              <a:rPr lang="zh-CN" altLang="en-US" i="1" dirty="0"/>
              <a:t> </a:t>
            </a:r>
            <a:r>
              <a:rPr lang="en-US" altLang="zh-CN" i="1" dirty="0"/>
              <a:t>H=2014,</a:t>
            </a:r>
            <a:r>
              <a:rPr lang="zh-CN" altLang="en-US" i="1" dirty="0"/>
              <a:t> </a:t>
            </a:r>
            <a:r>
              <a:rPr lang="en-US" altLang="zh-CN" i="1" dirty="0"/>
              <a:t>E=128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52B584-8A7D-084A-BE51-99358989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655" y="2360444"/>
            <a:ext cx="5142689" cy="32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6715D3-B20E-B149-964D-3DB10EC7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76" y="4172349"/>
            <a:ext cx="9688749" cy="10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ALBERT</a:t>
            </a:r>
            <a:endParaRPr lang="zh-CN" altLang="en-US" dirty="0"/>
          </a:p>
          <a:p>
            <a:r>
              <a:rPr lang="zh-CN" altLang="en-US" b="1" dirty="0"/>
              <a:t>跨层参数共享</a:t>
            </a:r>
            <a:endParaRPr lang="zh-CN" altLang="en-US" dirty="0"/>
          </a:p>
          <a:p>
            <a:pPr lvl="1"/>
            <a:r>
              <a:rPr lang="en-US" altLang="zh-CN" dirty="0"/>
              <a:t>Transformer</a:t>
            </a:r>
            <a:r>
              <a:rPr lang="zh-CN" altLang="en-US" dirty="0"/>
              <a:t>每层的参数是</a:t>
            </a:r>
            <a:r>
              <a:rPr lang="zh-CN" altLang="en-US" b="1" dirty="0"/>
              <a:t>共享</a:t>
            </a:r>
            <a:r>
              <a:rPr lang="zh-CN" altLang="en-US" dirty="0"/>
              <a:t>的，即只需要存一份参数，与层数无关</a:t>
            </a:r>
          </a:p>
          <a:p>
            <a:pPr lvl="1"/>
            <a:r>
              <a:rPr lang="zh-CN" altLang="en-US" dirty="0"/>
              <a:t>训练时：虽然参数共享，但每层的梯度是不同的，仍然需要额外空间存储</a:t>
            </a:r>
          </a:p>
          <a:p>
            <a:pPr lvl="1"/>
            <a:r>
              <a:rPr lang="zh-CN" altLang="en-US" dirty="0"/>
              <a:t>推断时：前向计算过程仍然要一层层展开，</a:t>
            </a:r>
            <a:r>
              <a:rPr lang="zh-CN" altLang="en-US" b="1" dirty="0"/>
              <a:t>并不能节省推断时间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ADCE1D-AC91-7E47-8D4A-01C3A466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61" y="3464280"/>
            <a:ext cx="4740478" cy="29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ALBERT</a:t>
            </a:r>
            <a:endParaRPr lang="zh-CN" altLang="en-US" dirty="0"/>
          </a:p>
          <a:p>
            <a:r>
              <a:rPr lang="zh-CN" altLang="en-US" b="1" dirty="0"/>
              <a:t>句子顺序预测 </a:t>
            </a:r>
            <a:r>
              <a:rPr lang="en-US" altLang="zh-CN" b="1" dirty="0"/>
              <a:t>(Sentence Order Prediction, SOP)</a:t>
            </a:r>
            <a:endParaRPr lang="en-US" altLang="zh-CN" dirty="0"/>
          </a:p>
          <a:p>
            <a:pPr lvl="1"/>
            <a:r>
              <a:rPr lang="en-US" altLang="zh-CN" dirty="0"/>
              <a:t>NSP</a:t>
            </a:r>
            <a:r>
              <a:rPr lang="zh-CN" altLang="en-US" dirty="0"/>
              <a:t>任务实际隐含了“连贯性”和“主题”预测</a:t>
            </a:r>
          </a:p>
          <a:p>
            <a:pPr lvl="1"/>
            <a:r>
              <a:rPr lang="zh-CN" altLang="en-US" dirty="0"/>
              <a:t>然而，判断两段文本的主题是否一致是比较容易的</a:t>
            </a:r>
          </a:p>
          <a:p>
            <a:pPr lvl="1"/>
            <a:r>
              <a:rPr lang="en-US" altLang="zh-CN" dirty="0"/>
              <a:t>ALBERT</a:t>
            </a:r>
            <a:r>
              <a:rPr lang="zh-CN" altLang="en-US" dirty="0"/>
              <a:t>提出句子顺序预测任务</a:t>
            </a:r>
          </a:p>
          <a:p>
            <a:pPr lvl="2"/>
            <a:r>
              <a:rPr lang="zh-CN" altLang="en-US" dirty="0"/>
              <a:t>正样本：与</a:t>
            </a:r>
            <a:r>
              <a:rPr lang="en-US" altLang="zh-CN" dirty="0"/>
              <a:t>BERT</a:t>
            </a:r>
            <a:r>
              <a:rPr lang="zh-CN" altLang="en-US" dirty="0"/>
              <a:t>相同，由两个连续的文本段组成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pPr lvl="2"/>
            <a:r>
              <a:rPr lang="zh-CN" altLang="en-US" dirty="0"/>
              <a:t>负样本：交换两个连续文本段的顺序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5B44F-AFA3-0245-BABF-7495226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44" y="3940377"/>
            <a:ext cx="6421877" cy="710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EAE193-1D99-1443-97E0-C7C24585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44" y="5345294"/>
            <a:ext cx="6511799" cy="7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ELECTRA</a:t>
            </a:r>
            <a:endParaRPr lang="zh-CN" altLang="en-US" dirty="0"/>
          </a:p>
          <a:p>
            <a:pPr lvl="1"/>
            <a:r>
              <a:rPr lang="zh-CN" altLang="en-US" dirty="0"/>
              <a:t>提出了一种全新基于生成器</a:t>
            </a:r>
            <a:r>
              <a:rPr lang="en-US" altLang="zh-CN" dirty="0"/>
              <a:t>-</a:t>
            </a:r>
            <a:r>
              <a:rPr lang="zh-CN" altLang="en-US" dirty="0"/>
              <a:t>判别器框架的预训练语言模型</a:t>
            </a:r>
          </a:p>
          <a:p>
            <a:pPr lvl="1"/>
            <a:r>
              <a:rPr lang="zh-CN" altLang="en-US" dirty="0"/>
              <a:t>相比传统预训练模型的训练效率更高</a:t>
            </a:r>
            <a:endParaRPr lang="en-US" altLang="zh-CN" dirty="0"/>
          </a:p>
          <a:p>
            <a:pPr lvl="1"/>
            <a:r>
              <a:rPr lang="zh-CN" altLang="en-US" b="1" dirty="0"/>
              <a:t>整体结构</a:t>
            </a:r>
            <a:endParaRPr lang="zh-CN" altLang="en-US" dirty="0"/>
          </a:p>
          <a:p>
            <a:pPr lvl="2"/>
            <a:r>
              <a:rPr lang="zh-CN" altLang="en-US" dirty="0"/>
              <a:t>生成器</a:t>
            </a:r>
            <a:r>
              <a:rPr lang="en-US" altLang="zh-CN" dirty="0"/>
              <a:t>-</a:t>
            </a:r>
            <a:r>
              <a:rPr lang="zh-CN" altLang="en-US" dirty="0"/>
              <a:t>判别器框架，与</a:t>
            </a:r>
            <a:r>
              <a:rPr lang="en-US" altLang="zh-CN" dirty="0"/>
              <a:t>GAN (Goodfellow et al., 2014) </a:t>
            </a:r>
            <a:r>
              <a:rPr lang="zh-CN" altLang="en-US" dirty="0"/>
              <a:t>类似</a:t>
            </a:r>
          </a:p>
          <a:p>
            <a:pPr lvl="2"/>
            <a:r>
              <a:rPr lang="en-US" altLang="zh-CN" b="1" dirty="0"/>
              <a:t>Generator</a:t>
            </a:r>
            <a:r>
              <a:rPr lang="en-US" altLang="zh-CN" dirty="0"/>
              <a:t>: </a:t>
            </a:r>
            <a:r>
              <a:rPr lang="zh-CN" altLang="en-US" dirty="0"/>
              <a:t>将输入中的缺失信息还原为原单词</a:t>
            </a:r>
          </a:p>
          <a:p>
            <a:pPr lvl="2"/>
            <a:r>
              <a:rPr lang="en-US" altLang="zh-CN" b="1" dirty="0"/>
              <a:t>Discriminator</a:t>
            </a:r>
            <a:r>
              <a:rPr lang="en-US" altLang="zh-CN" dirty="0"/>
              <a:t>: </a:t>
            </a:r>
            <a:r>
              <a:rPr lang="zh-CN" altLang="en-US" dirty="0"/>
              <a:t>判断输入的单词是否被替换过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0180EA-7BCD-5F4D-98B7-30DA89CD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49" y="4124797"/>
            <a:ext cx="8874868" cy="22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ELECTRA</a:t>
            </a:r>
            <a:endParaRPr lang="zh-CN" altLang="en-US" dirty="0"/>
          </a:p>
          <a:p>
            <a:pPr lvl="1"/>
            <a:r>
              <a:rPr lang="zh-CN" altLang="en-US" b="1" dirty="0"/>
              <a:t>生成器：一个小的</a:t>
            </a:r>
            <a:r>
              <a:rPr lang="en-US" altLang="zh-CN" b="1" dirty="0"/>
              <a:t>MLM</a:t>
            </a:r>
            <a:endParaRPr lang="en-US" altLang="zh-CN" dirty="0"/>
          </a:p>
          <a:p>
            <a:pPr lvl="2"/>
            <a:r>
              <a:rPr lang="zh-CN" altLang="en-US" dirty="0"/>
              <a:t>第一步：随机选取输入序列中的一部分进行遮蔽，通常比例选取</a:t>
            </a:r>
            <a:r>
              <a:rPr lang="en-US" altLang="zh-CN" dirty="0"/>
              <a:t>15%</a:t>
            </a:r>
            <a:endParaRPr lang="zh-CN" altLang="en-US" dirty="0"/>
          </a:p>
          <a:p>
            <a:pPr lvl="2"/>
            <a:r>
              <a:rPr lang="zh-CN" altLang="en-US" dirty="0"/>
              <a:t>第二步：利用</a:t>
            </a:r>
            <a:r>
              <a:rPr lang="en-US" altLang="zh-CN" dirty="0"/>
              <a:t>MLM</a:t>
            </a:r>
            <a:r>
              <a:rPr lang="zh-CN" altLang="en-US" dirty="0"/>
              <a:t>任务，将缺失信息还原为原单词</a:t>
            </a:r>
            <a:endParaRPr lang="en-US" altLang="zh-CN" dirty="0"/>
          </a:p>
          <a:p>
            <a:pPr lvl="1"/>
            <a:r>
              <a:rPr lang="zh-CN" altLang="en-US" b="1" dirty="0"/>
              <a:t>判别器：常规的</a:t>
            </a:r>
            <a:r>
              <a:rPr lang="en-US" altLang="zh-CN" b="1" dirty="0"/>
              <a:t>BERT</a:t>
            </a:r>
            <a:r>
              <a:rPr lang="zh-CN" altLang="en-US" b="1" dirty="0"/>
              <a:t>结构</a:t>
            </a:r>
            <a:endParaRPr lang="zh-CN" altLang="en-US" dirty="0"/>
          </a:p>
          <a:p>
            <a:pPr lvl="2"/>
            <a:r>
              <a:rPr lang="zh-CN" altLang="en-US" dirty="0"/>
              <a:t>第一步：将缺失信息替换为生成器预测出来的单词</a:t>
            </a:r>
          </a:p>
          <a:p>
            <a:pPr lvl="2"/>
            <a:r>
              <a:rPr lang="zh-CN" altLang="en-US" dirty="0"/>
              <a:t>第二步：判别器学习判断输入句子中哪些单词被生成器替换过</a:t>
            </a:r>
          </a:p>
          <a:p>
            <a:pPr lvl="2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0180EA-7BCD-5F4D-98B7-30DA89CD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66" y="4124797"/>
            <a:ext cx="8874868" cy="22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MacBERT</a:t>
            </a:r>
            <a:endParaRPr lang="zh-CN" altLang="en-US" dirty="0"/>
          </a:p>
          <a:p>
            <a:pPr lvl="1"/>
            <a:r>
              <a:rPr lang="zh-CN" altLang="en-US" dirty="0"/>
              <a:t>在可比条件下，评测了主流预训练模型在中文下的表现</a:t>
            </a:r>
          </a:p>
          <a:p>
            <a:pPr lvl="1"/>
            <a:r>
              <a:rPr lang="zh-CN" altLang="en-US" dirty="0"/>
              <a:t>提出一种新的预训练模型</a:t>
            </a:r>
            <a:r>
              <a:rPr lang="en-US" altLang="zh-CN" dirty="0"/>
              <a:t>MacBERT</a:t>
            </a:r>
            <a:r>
              <a:rPr lang="zh-CN" altLang="en-US" dirty="0"/>
              <a:t>，解决“预训练</a:t>
            </a:r>
            <a:r>
              <a:rPr lang="en-US" altLang="zh-CN" dirty="0"/>
              <a:t>-</a:t>
            </a:r>
            <a:r>
              <a:rPr lang="zh-CN" altLang="en-US" dirty="0"/>
              <a:t>精调”不一致的问题</a:t>
            </a:r>
          </a:p>
          <a:p>
            <a:pPr lvl="1"/>
            <a:r>
              <a:rPr lang="zh-CN" altLang="en-US" dirty="0"/>
              <a:t>文中涉及到的所有中文预训练模型已开源至整个研究社区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3D48FB-CC2A-8443-8856-DFC0FB20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42" y="3054644"/>
            <a:ext cx="7043018" cy="30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1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7" y="1070857"/>
            <a:ext cx="6049786" cy="5310104"/>
          </a:xfrm>
        </p:spPr>
        <p:txBody>
          <a:bodyPr/>
          <a:lstStyle/>
          <a:p>
            <a:r>
              <a:rPr lang="en-US" altLang="zh-CN" b="1" dirty="0"/>
              <a:t>MacBERT</a:t>
            </a:r>
            <a:endParaRPr lang="zh-CN" altLang="en-US" dirty="0"/>
          </a:p>
          <a:p>
            <a:pPr lvl="1"/>
            <a:r>
              <a:rPr lang="zh-CN" altLang="en-US" dirty="0"/>
              <a:t>预训练算法描述</a:t>
            </a:r>
          </a:p>
          <a:p>
            <a:pPr lvl="2"/>
            <a:r>
              <a:rPr lang="zh-CN" altLang="en-US" dirty="0"/>
              <a:t>使用了整词掩码和</a:t>
            </a:r>
            <a:r>
              <a:rPr lang="en-US" altLang="zh-CN" dirty="0"/>
              <a:t>N-gram</a:t>
            </a:r>
            <a:r>
              <a:rPr lang="zh-CN" altLang="en-US" dirty="0"/>
              <a:t>掩码，其中 </a:t>
            </a:r>
            <a:r>
              <a:rPr lang="en-US" altLang="zh-CN" dirty="0"/>
              <a:t>unigram </a:t>
            </a:r>
            <a:r>
              <a:rPr lang="zh-CN" altLang="en-US" dirty="0"/>
              <a:t>至 </a:t>
            </a:r>
            <a:r>
              <a:rPr lang="en-US" altLang="zh-CN" dirty="0"/>
              <a:t>4-gram </a:t>
            </a:r>
            <a:r>
              <a:rPr lang="zh-CN" altLang="en-US" dirty="0"/>
              <a:t>的概率分别为</a:t>
            </a:r>
            <a:r>
              <a:rPr lang="en-US" altLang="zh-CN" dirty="0"/>
              <a:t>40%</a:t>
            </a:r>
            <a:r>
              <a:rPr lang="zh-CN" altLang="en-US" dirty="0"/>
              <a:t>、</a:t>
            </a:r>
            <a:r>
              <a:rPr lang="en-US" altLang="zh-CN" dirty="0"/>
              <a:t>30%</a:t>
            </a:r>
            <a:r>
              <a:rPr lang="zh-CN" altLang="en-US" dirty="0"/>
              <a:t>、</a:t>
            </a:r>
            <a:r>
              <a:rPr lang="en-US" altLang="zh-CN" dirty="0"/>
              <a:t>20% </a:t>
            </a:r>
            <a:r>
              <a:rPr lang="zh-CN" altLang="en-US" dirty="0"/>
              <a:t>和 </a:t>
            </a:r>
            <a:r>
              <a:rPr lang="en-US" altLang="zh-CN" dirty="0"/>
              <a:t>10%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为了解决掩码标记 </a:t>
            </a:r>
            <a:r>
              <a:rPr lang="en-US" altLang="zh-CN" dirty="0"/>
              <a:t>[MASK] </a:t>
            </a:r>
            <a:r>
              <a:rPr lang="zh-CN" altLang="en-US" dirty="0"/>
              <a:t>在下游任务中不会出现的问题，在预训练阶段，</a:t>
            </a:r>
            <a:r>
              <a:rPr lang="en-US" altLang="zh-CN" dirty="0"/>
              <a:t>MacBERT </a:t>
            </a:r>
            <a:r>
              <a:rPr lang="zh-CN" altLang="en-US" dirty="0"/>
              <a:t>使用相似词替换 </a:t>
            </a:r>
            <a:r>
              <a:rPr lang="en-US" altLang="zh-CN" dirty="0"/>
              <a:t>[MASK] </a:t>
            </a:r>
            <a:r>
              <a:rPr lang="zh-CN" altLang="en-US" dirty="0"/>
              <a:t>标记。实际操作时，使用同义词词典获取待掩码单词的相似词。当 </a:t>
            </a:r>
            <a:r>
              <a:rPr lang="en-US" altLang="zh-CN" dirty="0"/>
              <a:t>N-gram </a:t>
            </a:r>
            <a:r>
              <a:rPr lang="zh-CN" altLang="en-US" dirty="0"/>
              <a:t>掩码时，对 </a:t>
            </a:r>
            <a:r>
              <a:rPr lang="en-US" altLang="zh-CN" dirty="0"/>
              <a:t>N-gram </a:t>
            </a:r>
            <a:r>
              <a:rPr lang="zh-CN" altLang="en-US" dirty="0"/>
              <a:t>中的每个词均进行相似词替换</a:t>
            </a:r>
            <a:endParaRPr lang="en-US" altLang="zh-CN" dirty="0"/>
          </a:p>
          <a:p>
            <a:pPr lvl="2"/>
            <a:r>
              <a:rPr lang="zh-CN" altLang="en-US" dirty="0"/>
              <a:t>与原版 </a:t>
            </a:r>
            <a:r>
              <a:rPr lang="en-US" altLang="zh-CN" dirty="0"/>
              <a:t>BERT </a:t>
            </a:r>
            <a:r>
              <a:rPr lang="zh-CN" altLang="en-US" dirty="0"/>
              <a:t>类似，</a:t>
            </a:r>
            <a:r>
              <a:rPr lang="en-US" altLang="zh-CN" dirty="0"/>
              <a:t>MacBERT </a:t>
            </a:r>
            <a:r>
              <a:rPr lang="zh-CN" altLang="en-US" dirty="0"/>
              <a:t>对输入序列总长度 </a:t>
            </a:r>
            <a:r>
              <a:rPr lang="en-US" altLang="zh-CN" dirty="0"/>
              <a:t>15% </a:t>
            </a:r>
            <a:r>
              <a:rPr lang="zh-CN" altLang="en-US" dirty="0"/>
              <a:t>的标记进行掩码，在 </a:t>
            </a:r>
            <a:r>
              <a:rPr lang="en-US" altLang="zh-CN" dirty="0"/>
              <a:t>80% </a:t>
            </a:r>
            <a:r>
              <a:rPr lang="zh-CN" altLang="en-US" dirty="0"/>
              <a:t>的情况下会替换为相似词，在 </a:t>
            </a:r>
            <a:r>
              <a:rPr lang="en-US" altLang="zh-CN" dirty="0"/>
              <a:t>10% </a:t>
            </a:r>
            <a:r>
              <a:rPr lang="zh-CN" altLang="en-US" dirty="0"/>
              <a:t>的情况下会替换为随机词，在 </a:t>
            </a:r>
            <a:r>
              <a:rPr lang="en-US" altLang="zh-CN" dirty="0"/>
              <a:t>10% </a:t>
            </a:r>
            <a:r>
              <a:rPr lang="zh-CN" altLang="en-US" dirty="0"/>
              <a:t>的情况下则不进行任何替换（负样本）。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ABC145-E900-FB43-BCAE-7DB69540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124" y="1070857"/>
            <a:ext cx="3914992" cy="33307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BD62F4-926E-F54B-A622-CD6497127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12" y="4604426"/>
            <a:ext cx="5082003" cy="1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3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43C1-3370-8A83-FACA-7DB93E4C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4334CD-7FDC-9817-1C3F-4220DDB2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03055-5A5E-070D-8D64-B9BCF2D2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8817D-D728-D557-18A4-9561CBE1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4AB0D-7AAD-5342-EE5D-992810845CD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729721"/>
          </a:xfrm>
        </p:spPr>
        <p:txBody>
          <a:bodyPr/>
          <a:lstStyle/>
          <a:p>
            <a:r>
              <a:rPr lang="zh-CN" altLang="en-US" b="1" dirty="0"/>
              <a:t>模型对比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EB9128-ADBB-9529-7FF9-AE909260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83" y="2581250"/>
            <a:ext cx="7772400" cy="26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24DF-67E5-0B9B-A838-4C1C06CD0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8E308-3707-A081-204E-724C4CF70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4F53-96B7-D51D-2378-343E1A20588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DF0E17-7861-48DA-41E3-2FE260C5407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B7CE55-B761-C2E5-02B9-27DE5D03A70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A2022-B027-4C65-A486-8AB64005389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DE2B52-F54C-781A-F122-CF237EA8D9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7517DA-2B03-1B28-30CC-44E0E1E9DCE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 模型</a:t>
            </a:r>
            <a:endParaRPr lang="en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3F063-6B32-261D-09C7-10642A62A19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C3BCB89-C211-68D4-D041-9B975BF6CF22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预训练模型的任务微调：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NLU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NLG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5E3EC08-EEB6-BB00-08E2-109DD78F1B8E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6344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概述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9A6932-34B9-4862-0894-ECA8261FB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/>
          <a:lstStyle/>
          <a:p>
            <a:r>
              <a:rPr lang="en-US" altLang="zh-CN" b="1" dirty="0"/>
              <a:t>Decoder-only</a:t>
            </a:r>
            <a:r>
              <a:rPr lang="zh-CN" altLang="en-US" b="1" dirty="0"/>
              <a:t>模型</a:t>
            </a:r>
            <a:endParaRPr lang="en-US" altLang="zh-CN" b="1" dirty="0"/>
          </a:p>
          <a:p>
            <a:pPr lvl="1"/>
            <a:r>
              <a:rPr lang="zh-CN" altLang="en-US" dirty="0"/>
              <a:t>模型通过预测下一个最可能的单词或字符来逐步构建输出序列</a:t>
            </a:r>
            <a:endParaRPr lang="en-US" altLang="zh-CN" dirty="0"/>
          </a:p>
          <a:p>
            <a:pPr lvl="1"/>
            <a:r>
              <a:rPr lang="zh-CN" altLang="en-US" dirty="0"/>
              <a:t>应用于文本生成任务，如语言模型、文本续写等</a:t>
            </a:r>
            <a:endParaRPr lang="en-US" altLang="zh-CN" dirty="0"/>
          </a:p>
          <a:p>
            <a:pPr lvl="1"/>
            <a:r>
              <a:rPr lang="zh-CN" altLang="en-US" dirty="0"/>
              <a:t>代表模型：</a:t>
            </a:r>
            <a:r>
              <a:rPr lang="en-US" altLang="zh-CN" dirty="0"/>
              <a:t>GPT</a:t>
            </a:r>
            <a:r>
              <a:rPr lang="zh-CN" altLang="en-US" dirty="0"/>
              <a:t>系列模型</a:t>
            </a:r>
            <a:endParaRPr lang="en-US" altLang="zh-CN" dirty="0"/>
          </a:p>
          <a:p>
            <a:r>
              <a:rPr lang="en-US" altLang="zh-CN" b="1" dirty="0"/>
              <a:t>Encoder-only</a:t>
            </a:r>
            <a:r>
              <a:rPr lang="zh-CN" altLang="en-US" b="1" dirty="0"/>
              <a:t>模型</a:t>
            </a:r>
            <a:endParaRPr lang="en-US" altLang="zh-CN" b="1" dirty="0"/>
          </a:p>
          <a:p>
            <a:pPr lvl="1"/>
            <a:r>
              <a:rPr lang="zh-CN" altLang="en-US" dirty="0"/>
              <a:t>专注从输入数据中提取特征或上下文信息</a:t>
            </a:r>
            <a:endParaRPr lang="en-US" altLang="zh-CN" dirty="0"/>
          </a:p>
          <a:p>
            <a:pPr lvl="1"/>
            <a:r>
              <a:rPr lang="zh-CN" altLang="en-US" dirty="0"/>
              <a:t>适用于分类、信息抽取、序列标注等</a:t>
            </a:r>
            <a:endParaRPr lang="en-US" altLang="zh-CN" dirty="0"/>
          </a:p>
          <a:p>
            <a:pPr lvl="1"/>
            <a:r>
              <a:rPr lang="zh-CN" altLang="en-US" dirty="0"/>
              <a:t>代表模型：</a:t>
            </a:r>
            <a:r>
              <a:rPr lang="en-US" altLang="zh-CN" dirty="0"/>
              <a:t>BERT</a:t>
            </a:r>
            <a:r>
              <a:rPr lang="zh-CN" altLang="en-US" dirty="0"/>
              <a:t>、</a:t>
            </a:r>
            <a:r>
              <a:rPr lang="en-US" altLang="zh-CN" dirty="0"/>
              <a:t>RoBERTa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b="1" dirty="0"/>
              <a:t>Encoder-Decoder</a:t>
            </a:r>
            <a:r>
              <a:rPr lang="zh-CN" altLang="en-US" b="1" dirty="0"/>
              <a:t>模型</a:t>
            </a:r>
            <a:endParaRPr lang="en-US" altLang="zh-CN" b="1" dirty="0"/>
          </a:p>
          <a:p>
            <a:pPr lvl="1"/>
            <a:r>
              <a:rPr lang="zh-CN" altLang="en-US" dirty="0"/>
              <a:t>结合了前两种模型的特点，能够处理更复杂的输入与输出任务</a:t>
            </a:r>
            <a:endParaRPr lang="en-US" altLang="zh-CN" dirty="0"/>
          </a:p>
          <a:p>
            <a:pPr lvl="1"/>
            <a:r>
              <a:rPr lang="zh-CN" altLang="en-US" dirty="0"/>
              <a:t>适用于机器翻译、 文本摘要等任务</a:t>
            </a:r>
            <a:endParaRPr lang="en-US" altLang="zh-CN" dirty="0"/>
          </a:p>
          <a:p>
            <a:pPr lvl="1"/>
            <a:r>
              <a:rPr lang="zh-CN" altLang="en-US" dirty="0"/>
              <a:t>代表模型：</a:t>
            </a:r>
            <a:r>
              <a:rPr lang="en-US" altLang="zh-CN" dirty="0"/>
              <a:t>T5</a:t>
            </a:r>
            <a:r>
              <a:rPr lang="zh-CN" altLang="en-US" dirty="0"/>
              <a:t>、</a:t>
            </a:r>
            <a:r>
              <a:rPr lang="en-US" altLang="zh-CN" dirty="0"/>
              <a:t>BART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1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T5: T</a:t>
            </a:r>
            <a:r>
              <a:rPr lang="en-US" altLang="zh-CN" dirty="0"/>
              <a:t>ext</a:t>
            </a:r>
            <a:r>
              <a:rPr lang="en-US" altLang="zh-CN" b="1" dirty="0"/>
              <a:t>-t</a:t>
            </a:r>
            <a:r>
              <a:rPr lang="en-US" altLang="zh-CN" dirty="0"/>
              <a:t>o</a:t>
            </a:r>
            <a:r>
              <a:rPr lang="en-US" altLang="zh-CN" b="1" dirty="0"/>
              <a:t>-T</a:t>
            </a:r>
            <a:r>
              <a:rPr lang="en-US" altLang="zh-CN" dirty="0"/>
              <a:t>ext</a:t>
            </a:r>
            <a:r>
              <a:rPr lang="en-US" altLang="zh-CN" b="1" dirty="0"/>
              <a:t> T</a:t>
            </a:r>
            <a:r>
              <a:rPr lang="en-US" altLang="zh-CN" dirty="0"/>
              <a:t>ransfer</a:t>
            </a:r>
            <a:r>
              <a:rPr lang="en-US" altLang="zh-CN" b="1" dirty="0"/>
              <a:t> T</a:t>
            </a:r>
            <a:r>
              <a:rPr lang="en-US" altLang="zh-CN" dirty="0"/>
              <a:t>ransformer</a:t>
            </a:r>
          </a:p>
          <a:p>
            <a:pPr lvl="1"/>
            <a:r>
              <a:rPr lang="zh-CN" altLang="en-US" dirty="0"/>
              <a:t>提出一种适用于各种类型</a:t>
            </a:r>
            <a:r>
              <a:rPr lang="en-US" altLang="zh-CN" dirty="0"/>
              <a:t>NLP</a:t>
            </a:r>
            <a:r>
              <a:rPr lang="zh-CN" altLang="en-US" dirty="0"/>
              <a:t>任务的</a:t>
            </a:r>
            <a:r>
              <a:rPr lang="en-US" altLang="zh-CN" dirty="0"/>
              <a:t>Encoder-Decoder</a:t>
            </a:r>
            <a:r>
              <a:rPr lang="zh-CN" altLang="en-US" dirty="0"/>
              <a:t>框架</a:t>
            </a:r>
          </a:p>
          <a:p>
            <a:pPr lvl="1"/>
            <a:r>
              <a:rPr lang="zh-CN" altLang="en-US" dirty="0"/>
              <a:t>提供了非常细致的模型设计决策过程</a:t>
            </a:r>
          </a:p>
          <a:p>
            <a:pPr lvl="1"/>
            <a:r>
              <a:rPr lang="zh-CN" altLang="en-US" dirty="0"/>
              <a:t>提出了</a:t>
            </a:r>
            <a:r>
              <a:rPr lang="en-US" altLang="zh-CN" dirty="0"/>
              <a:t>C4</a:t>
            </a:r>
            <a:r>
              <a:rPr lang="zh-CN" altLang="en-US" dirty="0"/>
              <a:t>数据集，包含</a:t>
            </a:r>
            <a:r>
              <a:rPr lang="en-US" altLang="zh-CN" dirty="0"/>
              <a:t>750G</a:t>
            </a:r>
            <a:r>
              <a:rPr lang="zh-CN" altLang="en-US" dirty="0"/>
              <a:t>高质量英文数据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DAD63-1BDA-2748-8EFB-0ECE0E81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29" y="5557186"/>
            <a:ext cx="7369142" cy="911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4441B5-C43E-144A-9AAC-594D4DCE0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9" y="2903178"/>
            <a:ext cx="8566826" cy="24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T5: T</a:t>
            </a:r>
            <a:r>
              <a:rPr lang="en-US" altLang="zh-CN" dirty="0"/>
              <a:t>ext</a:t>
            </a:r>
            <a:r>
              <a:rPr lang="en-US" altLang="zh-CN" b="1" dirty="0"/>
              <a:t>-t</a:t>
            </a:r>
            <a:r>
              <a:rPr lang="en-US" altLang="zh-CN" dirty="0"/>
              <a:t>o</a:t>
            </a:r>
            <a:r>
              <a:rPr lang="en-US" altLang="zh-CN" b="1" dirty="0"/>
              <a:t>-T</a:t>
            </a:r>
            <a:r>
              <a:rPr lang="en-US" altLang="zh-CN" dirty="0"/>
              <a:t>ext</a:t>
            </a:r>
            <a:r>
              <a:rPr lang="en-US" altLang="zh-CN" b="1" dirty="0"/>
              <a:t> T</a:t>
            </a:r>
            <a:r>
              <a:rPr lang="en-US" altLang="zh-CN" dirty="0"/>
              <a:t>ransfer</a:t>
            </a:r>
            <a:r>
              <a:rPr lang="en-US" altLang="zh-CN" b="1" dirty="0"/>
              <a:t> T</a:t>
            </a:r>
            <a:r>
              <a:rPr lang="en-US" altLang="zh-CN" dirty="0"/>
              <a:t>ransformer</a:t>
            </a:r>
            <a:endParaRPr lang="zh-CN" altLang="en-US" dirty="0"/>
          </a:p>
          <a:p>
            <a:pPr lvl="1"/>
            <a:r>
              <a:rPr lang="zh-CN" altLang="en-US" dirty="0"/>
              <a:t>提出了一种基于</a:t>
            </a:r>
            <a:r>
              <a:rPr lang="en-US" altLang="zh-CN" dirty="0"/>
              <a:t>span-corruption</a:t>
            </a:r>
            <a:r>
              <a:rPr lang="zh-CN" altLang="en-US" dirty="0"/>
              <a:t>的无监督训练任务</a:t>
            </a:r>
          </a:p>
          <a:p>
            <a:pPr lvl="1"/>
            <a:r>
              <a:rPr lang="zh-CN" altLang="en-US" dirty="0"/>
              <a:t>输入：对句子中的若干文本片段进行</a:t>
            </a:r>
            <a:r>
              <a:rPr lang="en-US" altLang="zh-CN" dirty="0"/>
              <a:t>mask</a:t>
            </a:r>
          </a:p>
          <a:p>
            <a:pPr lvl="1"/>
            <a:r>
              <a:rPr lang="zh-CN" altLang="en-US" dirty="0"/>
              <a:t>输出：预测被</a:t>
            </a:r>
            <a:r>
              <a:rPr lang="en-US" altLang="zh-CN" dirty="0"/>
              <a:t>mask</a:t>
            </a:r>
            <a:r>
              <a:rPr lang="zh-CN" altLang="en-US" dirty="0"/>
              <a:t>的文本片段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551096-5617-A84F-9E7F-D65BE822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98" y="3429000"/>
            <a:ext cx="6228404" cy="23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BART</a:t>
            </a:r>
            <a:endParaRPr lang="en-US" altLang="zh-CN" dirty="0"/>
          </a:p>
          <a:p>
            <a:pPr lvl="1"/>
            <a:r>
              <a:rPr lang="zh-CN" altLang="en-US" dirty="0"/>
              <a:t>采用了经过细微调整的基于</a:t>
            </a:r>
            <a:r>
              <a:rPr lang="en-US" altLang="zh-CN" dirty="0"/>
              <a:t>Transformer</a:t>
            </a:r>
            <a:r>
              <a:rPr lang="zh-CN" altLang="en-US" dirty="0"/>
              <a:t>的序列到序列结构</a:t>
            </a:r>
            <a:endParaRPr lang="en-US" altLang="zh-CN" dirty="0"/>
          </a:p>
          <a:p>
            <a:pPr lvl="1"/>
            <a:r>
              <a:rPr lang="zh-CN" altLang="en-US" dirty="0"/>
              <a:t>结合双向的</a:t>
            </a:r>
            <a:r>
              <a:rPr lang="en-US" altLang="zh-CN" dirty="0"/>
              <a:t>Transformer </a:t>
            </a:r>
            <a:r>
              <a:rPr lang="zh-CN" altLang="en-US" dirty="0"/>
              <a:t>编码器与单向的自回归 </a:t>
            </a:r>
            <a:r>
              <a:rPr lang="en-US" altLang="zh-CN" dirty="0"/>
              <a:t>Transformer </a:t>
            </a:r>
            <a:r>
              <a:rPr lang="zh-CN" altLang="en-US" dirty="0"/>
              <a:t>解码器，通过对含有噪声的输入文本去噪重构进行预训练，是一种典型的去噪自编码器（</a:t>
            </a:r>
            <a:r>
              <a:rPr lang="en-US" altLang="zh-CN" dirty="0"/>
              <a:t>Denoising autoencoder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训练过程：双向编码器编码带噪音的文本，用单向自回归编码器重构文本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8A5D28-2EEA-3E45-AE9B-55D05BBD8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67" y="3699952"/>
            <a:ext cx="6037466" cy="268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BART</a:t>
            </a:r>
            <a:r>
              <a:rPr lang="zh-CN" altLang="en-US" b="1" dirty="0"/>
              <a:t>：预训练任务</a:t>
            </a:r>
            <a:endParaRPr lang="en-US" altLang="zh-CN" dirty="0"/>
          </a:p>
          <a:p>
            <a:pPr lvl="1"/>
            <a:r>
              <a:rPr lang="zh-CN" altLang="en-US" dirty="0"/>
              <a:t>单词掩码</a:t>
            </a:r>
            <a:endParaRPr lang="en-US" altLang="zh-CN" dirty="0"/>
          </a:p>
          <a:p>
            <a:pPr lvl="2"/>
            <a:r>
              <a:rPr lang="zh-CN" altLang="en-US" dirty="0"/>
              <a:t>与</a:t>
            </a:r>
            <a:r>
              <a:rPr lang="en-US" altLang="zh-CN" dirty="0"/>
              <a:t>BERT</a:t>
            </a:r>
            <a:r>
              <a:rPr lang="zh-CN" altLang="en-US" dirty="0"/>
              <a:t>类似，在输入文本中随机采样一部分单词，并替换为掩码标记（如</a:t>
            </a:r>
            <a:r>
              <a:rPr lang="en-US" altLang="zh-CN" dirty="0"/>
              <a:t>[MASK]</a:t>
            </a:r>
            <a:r>
              <a:rPr lang="zh-CN" altLang="en-US" dirty="0"/>
              <a:t>）；</a:t>
            </a:r>
          </a:p>
          <a:p>
            <a:pPr lvl="1"/>
            <a:r>
              <a:rPr lang="zh-CN" altLang="en-US" dirty="0"/>
              <a:t>单词删除</a:t>
            </a:r>
            <a:endParaRPr lang="en-US" altLang="zh-CN" dirty="0"/>
          </a:p>
          <a:p>
            <a:pPr lvl="2"/>
            <a:r>
              <a:rPr lang="zh-CN" altLang="en-US" dirty="0"/>
              <a:t>随机采样一部分单词并删除。要处理这类噪声，模型不仅需要预测缺失的单词，还需要确定缺失单词的位置；</a:t>
            </a:r>
          </a:p>
          <a:p>
            <a:pPr lvl="1"/>
            <a:r>
              <a:rPr lang="zh-CN" altLang="en-US" dirty="0"/>
              <a:t>句子排列变换</a:t>
            </a:r>
            <a:endParaRPr lang="en-US" altLang="zh-CN" dirty="0"/>
          </a:p>
          <a:p>
            <a:pPr lvl="2"/>
            <a:r>
              <a:rPr lang="zh-CN" altLang="en-US" dirty="0"/>
              <a:t>将打乱顺序的句子还原，模型需要对整段输入文本的语义具备一定理解；</a:t>
            </a:r>
          </a:p>
          <a:p>
            <a:pPr lvl="1"/>
            <a:r>
              <a:rPr lang="zh-CN" altLang="en-US" dirty="0"/>
              <a:t>文档旋转变换</a:t>
            </a:r>
            <a:endParaRPr lang="en-US" altLang="zh-CN" dirty="0"/>
          </a:p>
          <a:p>
            <a:pPr lvl="2"/>
            <a:r>
              <a:rPr lang="zh-CN" altLang="en-US" dirty="0"/>
              <a:t>随机选择输入文本中的一个单词，并旋转文档，使其以该单词作为开始。为了重构原始文本，模型需要从扰乱文本中找到原始文本的开头；</a:t>
            </a:r>
          </a:p>
          <a:p>
            <a:pPr lvl="1"/>
            <a:r>
              <a:rPr lang="zh-CN" altLang="en-US" dirty="0"/>
              <a:t>文本填充</a:t>
            </a:r>
            <a:endParaRPr lang="en-US" altLang="zh-CN" dirty="0"/>
          </a:p>
          <a:p>
            <a:pPr lvl="2"/>
            <a:r>
              <a:rPr lang="zh-CN" altLang="en-US" dirty="0"/>
              <a:t>随机采样多个文本片段，片段长度根据泊松分布（</a:t>
            </a:r>
            <a:r>
              <a:rPr lang="el-GR" altLang="zh-CN" dirty="0"/>
              <a:t>λ=3</a:t>
            </a:r>
            <a:r>
              <a:rPr lang="zh-CN" altLang="el-GR" dirty="0"/>
              <a:t>）</a:t>
            </a:r>
            <a:r>
              <a:rPr lang="zh-CN" altLang="en-US" dirty="0"/>
              <a:t>进行采样得到。用单个掩码标记替换每个文本片段。当片段长度为</a:t>
            </a:r>
            <a:r>
              <a:rPr lang="en-US" altLang="zh-CN" dirty="0"/>
              <a:t>0</a:t>
            </a:r>
            <a:r>
              <a:rPr lang="zh-CN" altLang="en-US" dirty="0"/>
              <a:t>时，意味着插入一个掩码标记。要去除这类噪声，要求模型具有预测缺失文本片段长度的能力。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70B90-8EA4-4840-9E37-BBAFC426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696" y="856348"/>
            <a:ext cx="4125744" cy="11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385351" cy="5310104"/>
          </a:xfrm>
        </p:spPr>
        <p:txBody>
          <a:bodyPr/>
          <a:lstStyle/>
          <a:p>
            <a:r>
              <a:rPr lang="en-US" altLang="zh-CN" b="1" dirty="0"/>
              <a:t>BART</a:t>
            </a:r>
            <a:r>
              <a:rPr lang="zh-CN" altLang="en-US" b="1" dirty="0"/>
              <a:t>：模型精调</a:t>
            </a:r>
            <a:endParaRPr lang="en-US" altLang="zh-CN" dirty="0"/>
          </a:p>
          <a:p>
            <a:pPr lvl="1"/>
            <a:r>
              <a:rPr lang="zh-CN" altLang="en-US" dirty="0"/>
              <a:t>序列分类</a:t>
            </a:r>
            <a:endParaRPr lang="en-US" altLang="zh-CN" dirty="0"/>
          </a:p>
          <a:p>
            <a:pPr lvl="2"/>
            <a:r>
              <a:rPr lang="zh-CN" altLang="en-US" dirty="0"/>
              <a:t>编码器解码器使用相同输入，使用解码器最终时刻隐含层状态进行分类</a:t>
            </a:r>
            <a:endParaRPr lang="en-US" altLang="zh-CN" dirty="0"/>
          </a:p>
          <a:p>
            <a:pPr lvl="1"/>
            <a:r>
              <a:rPr lang="zh-CN" altLang="en-US" dirty="0"/>
              <a:t>序列标注</a:t>
            </a:r>
            <a:endParaRPr lang="en-US" altLang="zh-CN" dirty="0"/>
          </a:p>
          <a:p>
            <a:pPr lvl="2"/>
            <a:r>
              <a:rPr lang="zh-CN" altLang="en-US" dirty="0"/>
              <a:t>编码器解码器使用相同输入，使用解码器每个时刻的隐含层状态进行分类（标注）</a:t>
            </a:r>
            <a:endParaRPr lang="en-US" altLang="zh-CN" dirty="0"/>
          </a:p>
          <a:p>
            <a:pPr lvl="1"/>
            <a:r>
              <a:rPr lang="zh-CN" altLang="en-US" dirty="0"/>
              <a:t>文本生成</a:t>
            </a:r>
            <a:endParaRPr lang="en-US" altLang="zh-CN" dirty="0"/>
          </a:p>
          <a:p>
            <a:pPr lvl="2"/>
            <a:r>
              <a:rPr lang="zh-CN" altLang="en-US" dirty="0"/>
              <a:t>编码器的输入是作为条件的输入文本，解码器则以自回归的 方式生成对应的目标文本</a:t>
            </a:r>
            <a:endParaRPr lang="en-US" altLang="zh-CN" dirty="0"/>
          </a:p>
          <a:p>
            <a:pPr lvl="1"/>
            <a:r>
              <a:rPr lang="zh-CN" altLang="en-US" dirty="0"/>
              <a:t>机器翻译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en-US" altLang="zh-CN" dirty="0"/>
              <a:t>BART</a:t>
            </a:r>
            <a:r>
              <a:rPr lang="zh-CN" altLang="en-US" dirty="0"/>
              <a:t>模型编码器的输入表示层替换为一个小型</a:t>
            </a:r>
            <a:r>
              <a:rPr lang="en-US" altLang="zh-CN" dirty="0"/>
              <a:t>Transformer</a:t>
            </a:r>
            <a:r>
              <a:rPr lang="zh-CN" altLang="en-US" dirty="0"/>
              <a:t>编码器，用来将源语言中的词汇映射至目标语言的输入表示空间，从而适配</a:t>
            </a:r>
            <a:r>
              <a:rPr lang="en-US" altLang="zh-CN" dirty="0"/>
              <a:t>BART</a:t>
            </a:r>
            <a:r>
              <a:rPr lang="zh-CN" altLang="en-US" dirty="0"/>
              <a:t>模型的预训练环境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1397C5-0FB4-1443-BCF7-37211D55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71" y="2150092"/>
            <a:ext cx="5061402" cy="31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0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EA19E-42A3-3BD9-CBE2-A8EBF3A8B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EB46B-B9A6-A7A6-DAC4-5D2DA700A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FCC0C-BD69-F3EF-385B-63D440DE82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CD0B6-D953-CC9E-D89F-71FAFB4483D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BE778-0E83-0997-0814-D5271F99A9C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C99837-6357-1F6E-250E-D80845DF94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9F8A4-4619-E3D6-D7D3-AA71208DA65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07A287-005E-20CB-F9A6-75309CACC8B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Encoder-Decoder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DE2CB2-65B8-5367-CA77-A81954205F3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E31D3EF-28B9-24C7-2C6B-D8058B0D2CFE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预训练模型的任务微调：</a:t>
            </a:r>
            <a:r>
              <a:rPr lang="en-US" altLang="zh-CN" dirty="0"/>
              <a:t>NLU</a:t>
            </a:r>
            <a:r>
              <a:rPr lang="zh-CN" altLang="en-US" dirty="0"/>
              <a:t>、</a:t>
            </a:r>
            <a:r>
              <a:rPr lang="en-US" altLang="zh-CN" dirty="0"/>
              <a:t>NLG</a:t>
            </a:r>
            <a:endParaRPr lang="en-C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E1EDB37-3C95-7D5E-402C-C9420B0BA875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42867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单句文本分类（</a:t>
            </a:r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Sentence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最常见的自然语言处理任务，需要将输入文本分成不同类别</a:t>
            </a:r>
            <a:endParaRPr lang="en-US" altLang="zh-CN" dirty="0"/>
          </a:p>
          <a:p>
            <a:pPr lvl="1"/>
            <a:r>
              <a:rPr lang="zh-CN" altLang="en-US" dirty="0"/>
              <a:t>例如：将影评文本输入到分类模型中，将其分成“褒义”和“贬义”类别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8DC42D-1F70-7446-8158-4D2E8040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03" y="2629351"/>
            <a:ext cx="5376993" cy="37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单句文本分类（</a:t>
            </a:r>
            <a:r>
              <a:rPr lang="en-US" altLang="zh-CN" b="1" dirty="0"/>
              <a:t>Single</a:t>
            </a:r>
            <a:r>
              <a:rPr lang="zh-CN" altLang="en-US" b="1" dirty="0"/>
              <a:t> </a:t>
            </a:r>
            <a:r>
              <a:rPr lang="en-US" altLang="zh-CN" b="1" dirty="0"/>
              <a:t>Sentence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分类输出层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94AB27-0006-5749-ADB5-5FD391F7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14" y="1861591"/>
            <a:ext cx="4247771" cy="117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9EFE5D-8623-9244-9948-82698F2BC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599" y="3605892"/>
            <a:ext cx="3098800" cy="850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19A630-62DD-084B-9E33-833E1B20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099" y="5195028"/>
            <a:ext cx="4749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句对文本分类（</a:t>
            </a:r>
            <a:r>
              <a:rPr lang="en-US" altLang="zh-CN" b="1" dirty="0"/>
              <a:t>Sentence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与单句文本分类任务类似，需要将一对文本分成不同类别</a:t>
            </a:r>
            <a:endParaRPr lang="en-US" altLang="zh-CN" dirty="0"/>
          </a:p>
          <a:p>
            <a:pPr lvl="1"/>
            <a:r>
              <a:rPr lang="zh-CN" altLang="en-US" dirty="0"/>
              <a:t>例如：文本蕴含任务中，将句对分成“蕴含”或者“冲突”类别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3D10CD-52AF-214E-8862-F8BAC5E0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66" y="2840636"/>
            <a:ext cx="5102868" cy="33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5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句对文本分类（</a:t>
            </a:r>
            <a:r>
              <a:rPr lang="en-US" altLang="zh-CN" b="1" dirty="0"/>
              <a:t>Sentence</a:t>
            </a:r>
            <a:r>
              <a:rPr lang="zh-CN" altLang="en-US" b="1" dirty="0"/>
              <a:t> </a:t>
            </a:r>
            <a:r>
              <a:rPr lang="en-US" altLang="zh-CN" b="1" dirty="0"/>
              <a:t>Pair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分类输出层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EFE5D-8623-9244-9948-82698F2B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99" y="3605892"/>
            <a:ext cx="3098800" cy="850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19A630-62DD-084B-9E33-833E1B202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99" y="5195028"/>
            <a:ext cx="4749800" cy="80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7E165C-5564-B944-8E2A-73CFD522E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43" y="1945466"/>
            <a:ext cx="6274111" cy="10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D5D0-EF4A-C501-5CD8-7C45D3CA5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1D6D6-4A13-776F-3D5D-58770027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121518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概述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E5D17-CE0D-03EA-B893-6BDE7DA1C74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894379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FC450-1970-D56A-7356-524A0CC96A5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2338801"/>
            <a:ext cx="5167298" cy="453113"/>
          </a:xfrm>
        </p:spPr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 模型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72817-9A90-187B-863F-8C1AE1E477F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2017998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A85AD0-94AB-3F58-E74E-8B7A7972512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346242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Encoder-only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E66623-AD87-EDDE-1152-F401D841C7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3141617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FFB3A9-23AA-575F-D4D3-71EBE050ABE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4586039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Encoder-Decoder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9AD852-8364-088F-0827-350E043632E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4265236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A6D641F-FA0E-2F1D-F6E2-46F90DDF1E63}"/>
              </a:ext>
            </a:extLst>
          </p:cNvPr>
          <p:cNvSpPr txBox="1">
            <a:spLocks/>
          </p:cNvSpPr>
          <p:nvPr/>
        </p:nvSpPr>
        <p:spPr>
          <a:xfrm>
            <a:off x="4794749" y="570965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预训练模型的任务微调：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NLU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NLG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121B124-FB46-2E60-BB8F-5F1103FFE5A7}"/>
              </a:ext>
            </a:extLst>
          </p:cNvPr>
          <p:cNvSpPr txBox="1">
            <a:spLocks/>
          </p:cNvSpPr>
          <p:nvPr/>
        </p:nvSpPr>
        <p:spPr>
          <a:xfrm>
            <a:off x="3842413" y="538885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39337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阅读理解（</a:t>
            </a:r>
            <a:r>
              <a:rPr lang="en-US" altLang="zh-CN" b="1" dirty="0"/>
              <a:t>Reading</a:t>
            </a:r>
            <a:r>
              <a:rPr lang="zh-CN" altLang="en-US" b="1" dirty="0"/>
              <a:t> </a:t>
            </a:r>
            <a:r>
              <a:rPr lang="en-US" altLang="zh-CN" b="1" dirty="0"/>
              <a:t>Comprehension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以抽取式阅读理解为例进行说明，要求机器在阅读篇章和问题后给出相应 的答案，而答案要求是从篇章中抽取出的一个文本片段（</a:t>
            </a:r>
            <a:r>
              <a:rPr lang="en-US" altLang="zh-CN" dirty="0"/>
              <a:t>Span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5E9D2C-3E7F-8641-882A-B6FD6106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2582308"/>
            <a:ext cx="6014907" cy="3653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4E6053-60FF-8F48-A8F6-9BCEB479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219" y="2582308"/>
            <a:ext cx="5046308" cy="36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阅读理解（</a:t>
            </a:r>
            <a:r>
              <a:rPr lang="en-US" altLang="zh-CN" b="1" dirty="0"/>
              <a:t>Reading</a:t>
            </a:r>
            <a:r>
              <a:rPr lang="zh-CN" altLang="en-US" b="1" dirty="0"/>
              <a:t> </a:t>
            </a:r>
            <a:r>
              <a:rPr lang="en-US" altLang="zh-CN" b="1" dirty="0"/>
              <a:t>Comprehension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答案输出层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9EFE5D-8623-9244-9948-82698F2B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422" y="3545932"/>
            <a:ext cx="2945156" cy="8087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F1CB4-787A-C348-9005-D923561F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923" y="1755089"/>
            <a:ext cx="6468153" cy="1246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F674A9-C422-B64A-AAF3-3E57D41F1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625" y="4743243"/>
            <a:ext cx="3733092" cy="6522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BE086E-320D-5C42-99A9-4B58154B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25" y="5484181"/>
            <a:ext cx="3733092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3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序列标注（</a:t>
            </a:r>
            <a:r>
              <a:rPr lang="en-US" altLang="zh-CN" b="1" dirty="0"/>
              <a:t>Sequence</a:t>
            </a:r>
            <a:r>
              <a:rPr lang="zh-CN" altLang="en-US" b="1" dirty="0"/>
              <a:t> </a:t>
            </a:r>
            <a:r>
              <a:rPr lang="en-US" altLang="zh-CN" b="1" dirty="0"/>
              <a:t>Tagging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以命名实体识别任务（</a:t>
            </a:r>
            <a:r>
              <a:rPr lang="en-US" altLang="zh-CN" dirty="0"/>
              <a:t>NER</a:t>
            </a:r>
            <a:r>
              <a:rPr lang="zh-CN" altLang="en-US" dirty="0"/>
              <a:t>）为例，对给定输入文本的每个词输出一个标签，以此指定某个命名实体的边界信息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16CCC2-0492-6244-9E33-0EECB2F3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" y="3429000"/>
            <a:ext cx="7159406" cy="15443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14A064-26C9-4E4F-996E-312F3F6E5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29" y="2534039"/>
            <a:ext cx="4633209" cy="32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3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序列标注（</a:t>
            </a:r>
            <a:r>
              <a:rPr lang="en-US" altLang="zh-CN" b="1" dirty="0"/>
              <a:t>Sequence</a:t>
            </a:r>
            <a:r>
              <a:rPr lang="zh-CN" altLang="en-US" b="1" dirty="0"/>
              <a:t> </a:t>
            </a:r>
            <a:r>
              <a:rPr lang="en-US" altLang="zh-CN" b="1" dirty="0"/>
              <a:t>Tagging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BERT</a:t>
            </a:r>
            <a:r>
              <a:rPr lang="zh-CN" altLang="en-US" dirty="0"/>
              <a:t>编码层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序列标注层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94AB27-0006-5749-ADB5-5FD391F7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114" y="1861591"/>
            <a:ext cx="4247771" cy="1177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9EFE5D-8623-9244-9948-82698F2BC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599" y="3605892"/>
            <a:ext cx="3098800" cy="850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8F4B33-E8E2-CE46-B579-0544DC5CC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83" y="5240294"/>
            <a:ext cx="7975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8508B-CC77-5F82-6C62-03B85341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33986-C6E5-E409-E92A-1CF083AD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DD046-F26C-6A0F-C8D3-F43FECF9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BDB4D-F5C8-597B-225C-43F05D02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1A267-6B0D-4451-A1C2-4D3C4BEE87F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8"/>
            <a:ext cx="10799114" cy="1079676"/>
          </a:xfrm>
        </p:spPr>
        <p:txBody>
          <a:bodyPr/>
          <a:lstStyle/>
          <a:p>
            <a:r>
              <a:rPr lang="zh-CN" altLang="en-US" b="1" dirty="0"/>
              <a:t>文本生成</a:t>
            </a:r>
            <a:endParaRPr lang="en-US" altLang="zh-CN" b="1" dirty="0"/>
          </a:p>
          <a:p>
            <a:pPr lvl="1"/>
            <a:r>
              <a:rPr lang="zh-CN" altLang="en-US" dirty="0"/>
              <a:t>文本生成是</a:t>
            </a:r>
            <a:r>
              <a:rPr lang="en-US" altLang="zh-CN" dirty="0"/>
              <a:t>NLG</a:t>
            </a:r>
            <a:r>
              <a:rPr lang="zh-CN" altLang="en-US" dirty="0"/>
              <a:t>类任务中最经典的一个，根据给定上文生成下文</a:t>
            </a:r>
            <a:endParaRPr lang="en-US" altLang="zh-CN" dirty="0"/>
          </a:p>
          <a:p>
            <a:pPr lvl="1"/>
            <a:r>
              <a:rPr lang="zh-CN" altLang="en-US" dirty="0"/>
              <a:t>常见应用场景</a:t>
            </a:r>
          </a:p>
          <a:p>
            <a:pPr lvl="2"/>
            <a:r>
              <a:rPr lang="zh-CN" altLang="en-US" dirty="0"/>
              <a:t>对话系统（如智能客服、</a:t>
            </a:r>
            <a:r>
              <a:rPr lang="en-US" altLang="zh-CN" dirty="0"/>
              <a:t>ChatGPT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自动写作（新闻、故事、摘要）</a:t>
            </a:r>
          </a:p>
          <a:p>
            <a:pPr lvl="2"/>
            <a:r>
              <a:rPr lang="zh-CN" altLang="en-US" dirty="0"/>
              <a:t>机器翻译</a:t>
            </a:r>
          </a:p>
          <a:p>
            <a:pPr lvl="2"/>
            <a:r>
              <a:rPr lang="zh-CN" altLang="en-US" dirty="0"/>
              <a:t>报告生成与代码补全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技术基础</a:t>
            </a:r>
          </a:p>
          <a:p>
            <a:pPr lvl="2"/>
            <a:r>
              <a:rPr lang="zh-CN" altLang="en-US" dirty="0"/>
              <a:t>基于 </a:t>
            </a:r>
            <a:r>
              <a:rPr lang="en-US" altLang="zh-CN" dirty="0"/>
              <a:t>Transformer </a:t>
            </a:r>
            <a:r>
              <a:rPr lang="zh-CN" altLang="en-US" dirty="0"/>
              <a:t>的语言模型（如 </a:t>
            </a:r>
            <a:r>
              <a:rPr lang="en-US" altLang="zh-CN" dirty="0"/>
              <a:t>GPT</a:t>
            </a:r>
            <a:r>
              <a:rPr lang="zh-CN" altLang="en-US" dirty="0"/>
              <a:t>、</a:t>
            </a:r>
            <a:r>
              <a:rPr lang="en-US" altLang="zh-CN" dirty="0"/>
              <a:t>LLaMA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自回归生成机制（</a:t>
            </a:r>
            <a:r>
              <a:rPr lang="en-US" altLang="zh-CN" dirty="0"/>
              <a:t>Auto-Regressive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训练目标：预测下一个词元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71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2E112-1545-104F-EE39-CDE0A96FE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667B0-94B2-4BF2-32E2-5E9C314D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935EC-9569-A21F-ECDC-43B0AE79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58B3B2-2F2D-ECDA-3C96-8A8E0E70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216972" cy="481783"/>
          </a:xfrm>
        </p:spPr>
        <p:txBody>
          <a:bodyPr/>
          <a:lstStyle/>
          <a:p>
            <a:r>
              <a:rPr lang="zh-CN" altLang="en-US" dirty="0"/>
              <a:t>预训练语言模型应用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D4D3A1-680B-CA2F-CA1F-24E7AE058BC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8"/>
            <a:ext cx="10799114" cy="1079676"/>
          </a:xfrm>
        </p:spPr>
        <p:txBody>
          <a:bodyPr/>
          <a:lstStyle/>
          <a:p>
            <a:r>
              <a:rPr lang="zh-CN" altLang="en-US" b="1" dirty="0"/>
              <a:t>机器翻译</a:t>
            </a:r>
            <a:endParaRPr lang="en-US" altLang="zh-CN" b="1" dirty="0"/>
          </a:p>
          <a:p>
            <a:pPr lvl="1"/>
            <a:r>
              <a:rPr lang="zh-CN" altLang="en-US" dirty="0"/>
              <a:t>根据给定的源语言文本，翻译为目标语言文本</a:t>
            </a:r>
            <a:endParaRPr lang="en-US" altLang="zh-CN" dirty="0"/>
          </a:p>
          <a:p>
            <a:pPr lvl="1"/>
            <a:r>
              <a:rPr lang="zh-CN" altLang="en-US" dirty="0"/>
              <a:t>发展历程</a:t>
            </a:r>
          </a:p>
          <a:p>
            <a:pPr lvl="2"/>
            <a:r>
              <a:rPr lang="zh-CN" altLang="en-US" dirty="0"/>
              <a:t>规则驱动（</a:t>
            </a:r>
            <a:r>
              <a:rPr lang="en-US" altLang="zh-CN" dirty="0"/>
              <a:t>Rule-Based Translation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统计方法（</a:t>
            </a:r>
            <a:r>
              <a:rPr lang="en-US" altLang="zh-CN" dirty="0"/>
              <a:t>Statistical Machine Translation, SMT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神经网络翻译（</a:t>
            </a:r>
            <a:r>
              <a:rPr lang="en-US" altLang="zh-CN" dirty="0"/>
              <a:t>Neural Machine Translation, NMT</a:t>
            </a:r>
            <a:r>
              <a:rPr lang="zh-CN" altLang="en-US" dirty="0"/>
              <a:t>） </a:t>
            </a:r>
            <a:r>
              <a:rPr lang="en-US" altLang="zh-CN" dirty="0"/>
              <a:t>—— </a:t>
            </a:r>
            <a:r>
              <a:rPr lang="zh-CN" altLang="en-US" dirty="0"/>
              <a:t>当前主流</a:t>
            </a:r>
          </a:p>
          <a:p>
            <a:pPr lvl="1"/>
            <a:r>
              <a:rPr lang="zh-CN" altLang="en-US" dirty="0"/>
              <a:t>技术核心</a:t>
            </a:r>
          </a:p>
          <a:p>
            <a:pPr lvl="2"/>
            <a:r>
              <a:rPr lang="zh-CN" altLang="en-US" dirty="0"/>
              <a:t>编码</a:t>
            </a:r>
            <a:r>
              <a:rPr lang="en-US" altLang="zh-CN" dirty="0"/>
              <a:t>-</a:t>
            </a:r>
            <a:r>
              <a:rPr lang="zh-CN" altLang="en-US" dirty="0"/>
              <a:t>解码结构（</a:t>
            </a:r>
            <a:r>
              <a:rPr lang="en-US" altLang="zh-CN" dirty="0"/>
              <a:t>Encoder-Decoder, </a:t>
            </a:r>
            <a:r>
              <a:rPr lang="zh-CN" altLang="en-US" dirty="0"/>
              <a:t>如 </a:t>
            </a:r>
            <a:r>
              <a:rPr lang="en-US" altLang="zh-CN" dirty="0"/>
              <a:t>Transformer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/>
              <a:t>大规模平行语料训练</a:t>
            </a:r>
          </a:p>
          <a:p>
            <a:pPr lvl="1"/>
            <a:r>
              <a:rPr lang="zh-CN" altLang="en-US" dirty="0"/>
              <a:t>应用领域</a:t>
            </a:r>
          </a:p>
          <a:p>
            <a:pPr lvl="2"/>
            <a:r>
              <a:rPr lang="zh-CN" altLang="en-US" dirty="0"/>
              <a:t>网页与应用自动翻译（如 </a:t>
            </a:r>
            <a:r>
              <a:rPr lang="en-US" altLang="zh-CN" dirty="0"/>
              <a:t>Google </a:t>
            </a:r>
            <a:r>
              <a:rPr lang="zh-CN" altLang="en-US" dirty="0"/>
              <a:t>翻译）</a:t>
            </a:r>
          </a:p>
          <a:p>
            <a:pPr lvl="2"/>
            <a:r>
              <a:rPr lang="zh-CN" altLang="en-US" dirty="0"/>
              <a:t>多语文档翻译</a:t>
            </a:r>
          </a:p>
          <a:p>
            <a:pPr lvl="2"/>
            <a:r>
              <a:rPr lang="zh-CN" altLang="en-US" dirty="0"/>
              <a:t>跨语言智能问答与检索系统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59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GPT: G</a:t>
            </a:r>
            <a:r>
              <a:rPr lang="en-US" altLang="zh-CN" dirty="0"/>
              <a:t>enerative</a:t>
            </a:r>
            <a:r>
              <a:rPr lang="en-US" altLang="zh-CN" b="1" dirty="0"/>
              <a:t> P</a:t>
            </a:r>
            <a:r>
              <a:rPr lang="en-US" altLang="zh-CN" dirty="0"/>
              <a:t>re-</a:t>
            </a:r>
            <a:r>
              <a:rPr lang="en-US" altLang="zh-CN" b="1" dirty="0"/>
              <a:t>T</a:t>
            </a:r>
            <a:r>
              <a:rPr lang="en-US" altLang="zh-CN" dirty="0"/>
              <a:t>raining</a:t>
            </a:r>
          </a:p>
          <a:p>
            <a:pPr lvl="1"/>
            <a:r>
              <a:rPr lang="en-US" altLang="zh-CN" dirty="0" err="1"/>
              <a:t>OpenAI</a:t>
            </a:r>
            <a:r>
              <a:rPr lang="zh-CN" altLang="en-US" dirty="0"/>
              <a:t>提出了“生成式预训练</a:t>
            </a:r>
            <a:r>
              <a:rPr lang="en-US" altLang="zh-CN" dirty="0"/>
              <a:t>+</a:t>
            </a:r>
            <a:r>
              <a:rPr lang="zh-CN" altLang="en-US" dirty="0"/>
              <a:t>判别式精调”框架</a:t>
            </a:r>
          </a:p>
          <a:p>
            <a:pPr lvl="1"/>
            <a:r>
              <a:rPr lang="zh-CN" altLang="en-US" dirty="0"/>
              <a:t>正式开启了自然语言处理领域</a:t>
            </a:r>
            <a:r>
              <a:rPr lang="zh-CN" altLang="en-US" b="1" dirty="0"/>
              <a:t>“预训练</a:t>
            </a:r>
            <a:r>
              <a:rPr lang="en-US" altLang="zh-CN" b="1" dirty="0"/>
              <a:t>+</a:t>
            </a:r>
            <a:r>
              <a:rPr lang="zh-CN" altLang="en-US" b="1" dirty="0"/>
              <a:t>精调”</a:t>
            </a:r>
            <a:r>
              <a:rPr lang="zh-CN" altLang="en-US" dirty="0"/>
              <a:t>的新时代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74A3FF-1C97-CE43-90C1-0A0A92582CCB}"/>
              </a:ext>
            </a:extLst>
          </p:cNvPr>
          <p:cNvGraphicFramePr>
            <a:graphicFrameLocks/>
          </p:cNvGraphicFramePr>
          <p:nvPr/>
        </p:nvGraphicFramePr>
        <p:xfrm>
          <a:off x="1045711" y="2583366"/>
          <a:ext cx="9443869" cy="373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57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1480D6-F20E-C342-89B9-FFAB7AF8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80" y="1410885"/>
            <a:ext cx="9500839" cy="44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623BAC-AB57-F149-B2F9-775B003B26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/>
          <a:lstStyle/>
          <a:p>
            <a:r>
              <a:rPr lang="zh-CN" altLang="en-US" b="1" dirty="0"/>
              <a:t>从左至右对输入文本进行建模</a:t>
            </a:r>
            <a:endParaRPr lang="en-US" altLang="zh-CN" dirty="0"/>
          </a:p>
          <a:p>
            <a:pPr lvl="1"/>
            <a:r>
              <a:rPr lang="zh-CN" altLang="en-US" dirty="0"/>
              <a:t>给定文本序列计算最大似然估计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GPT</a:t>
            </a:r>
            <a:r>
              <a:rPr lang="zh-CN" altLang="en-US" dirty="0"/>
              <a:t>使用了多层</a:t>
            </a:r>
            <a:r>
              <a:rPr lang="en-US" altLang="zh-CN" dirty="0"/>
              <a:t>Transformer</a:t>
            </a:r>
            <a:r>
              <a:rPr lang="zh-CN" altLang="en-US" dirty="0"/>
              <a:t>作为模型的基本结构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EED379-29B5-C34F-843F-6B03B383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67" y="2053374"/>
            <a:ext cx="4895665" cy="785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05509B-1102-B040-A055-62330E9E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83" y="3584521"/>
            <a:ext cx="6069033" cy="14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Decoder-only</a:t>
            </a:r>
            <a:r>
              <a:rPr lang="zh-CN" altLang="en-US" dirty="0"/>
              <a:t>模型</a:t>
            </a:r>
            <a:endParaRPr lang="en-CN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623BAC-AB57-F149-B2F9-775B003B26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/>
          <a:lstStyle/>
          <a:p>
            <a:r>
              <a:rPr lang="zh-CN" altLang="en-US" b="1" dirty="0"/>
              <a:t>利用下游任务的有标注数据，对</a:t>
            </a:r>
            <a:r>
              <a:rPr lang="en-US" altLang="zh-CN" b="1" dirty="0"/>
              <a:t>GPT</a:t>
            </a:r>
            <a:r>
              <a:rPr lang="zh-CN" altLang="en-US" b="1" dirty="0"/>
              <a:t>模型进行精调</a:t>
            </a:r>
            <a:endParaRPr lang="zh-CN" altLang="en-US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GPT</a:t>
            </a:r>
            <a:r>
              <a:rPr lang="zh-CN" altLang="en-US" dirty="0"/>
              <a:t>最后一层的表示来完成相关预测任务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某些情况下，添加额外的预训练损失可以进一步提升性能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3D3330-3BDF-8441-B68D-13248BB96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32" y="2082659"/>
            <a:ext cx="4596101" cy="6593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ED5C8D-5034-7E4F-9B4E-7EBE245DB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02" y="2741975"/>
            <a:ext cx="3658995" cy="868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3D898A-BACC-2145-BCA3-5EB2A6DA3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599" y="4402215"/>
            <a:ext cx="4622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9691</TotalTime>
  <Words>3231</Words>
  <Application>Microsoft Macintosh PowerPoint</Application>
  <PresentationFormat>宽屏</PresentationFormat>
  <Paragraphs>554</Paragraphs>
  <Slides>57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等线</vt:lpstr>
      <vt:lpstr>微软雅黑</vt:lpstr>
      <vt:lpstr>微软雅黑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概述</vt:lpstr>
      <vt:lpstr>PowerPoint 演示文稿</vt:lpstr>
      <vt:lpstr>Decoder-only模型</vt:lpstr>
      <vt:lpstr>Decoder-only模型</vt:lpstr>
      <vt:lpstr>Decoder-only模型</vt:lpstr>
      <vt:lpstr>Decoder-only模型</vt:lpstr>
      <vt:lpstr>Decoder-only模型</vt:lpstr>
      <vt:lpstr>Decoder-only模型</vt:lpstr>
      <vt:lpstr>Decoder-only模型</vt:lpstr>
      <vt:lpstr>Decoder-only模型</vt:lpstr>
      <vt:lpstr>PowerPoint 演示文稿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Encoder-only模型</vt:lpstr>
      <vt:lpstr>PowerPoint 演示文稿</vt:lpstr>
      <vt:lpstr>Encoder-Decoder模型</vt:lpstr>
      <vt:lpstr>Encoder-Decoder模型</vt:lpstr>
      <vt:lpstr>Encoder-Decoder模型</vt:lpstr>
      <vt:lpstr>Encoder-Decoder模型</vt:lpstr>
      <vt:lpstr>Encoder-Decoder模型</vt:lpstr>
      <vt:lpstr>PowerPoint 演示文稿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预训练语言模型应用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Yiming</cp:lastModifiedBy>
  <cp:revision>715</cp:revision>
  <dcterms:created xsi:type="dcterms:W3CDTF">2020-10-10T02:02:30Z</dcterms:created>
  <dcterms:modified xsi:type="dcterms:W3CDTF">2025-04-13T07:05:15Z</dcterms:modified>
</cp:coreProperties>
</file>